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2" r:id="rId2"/>
    <p:sldId id="256" r:id="rId3"/>
    <p:sldId id="257" r:id="rId4"/>
    <p:sldId id="258" r:id="rId5"/>
    <p:sldId id="259" r:id="rId6"/>
    <p:sldId id="260" r:id="rId7"/>
    <p:sldId id="262" r:id="rId8"/>
    <p:sldId id="263" r:id="rId9"/>
    <p:sldId id="273" r:id="rId10"/>
    <p:sldId id="261" r:id="rId11"/>
    <p:sldId id="264"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798CC2-982B-4014-A486-4B4E759DC85E}" v="15" dt="2023-08-28T14:45:05.2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yed Sadat" userId="f3d54abf-1d4d-410d-936a-aa30f15004dc" providerId="ADAL" clId="{0B798CC2-982B-4014-A486-4B4E759DC85E}"/>
    <pc:docChg chg="custSel addSld modSld">
      <pc:chgData name="Sayed Sadat" userId="f3d54abf-1d4d-410d-936a-aa30f15004dc" providerId="ADAL" clId="{0B798CC2-982B-4014-A486-4B4E759DC85E}" dt="2023-08-28T15:50:42.657" v="900" actId="20577"/>
      <pc:docMkLst>
        <pc:docMk/>
      </pc:docMkLst>
      <pc:sldChg chg="delSp modSp mod">
        <pc:chgData name="Sayed Sadat" userId="f3d54abf-1d4d-410d-936a-aa30f15004dc" providerId="ADAL" clId="{0B798CC2-982B-4014-A486-4B4E759DC85E}" dt="2023-08-28T14:45:54.301" v="894" actId="313"/>
        <pc:sldMkLst>
          <pc:docMk/>
          <pc:sldMk cId="3925884883" sldId="256"/>
        </pc:sldMkLst>
        <pc:spChg chg="mod">
          <ac:chgData name="Sayed Sadat" userId="f3d54abf-1d4d-410d-936a-aa30f15004dc" providerId="ADAL" clId="{0B798CC2-982B-4014-A486-4B4E759DC85E}" dt="2023-08-28T14:45:54.301" v="894" actId="313"/>
          <ac:spMkLst>
            <pc:docMk/>
            <pc:sldMk cId="3925884883" sldId="256"/>
            <ac:spMk id="3" creationId="{B4A7BFC3-A938-56FF-7B7E-42DBEB097007}"/>
          </ac:spMkLst>
        </pc:spChg>
        <pc:picChg chg="del mod">
          <ac:chgData name="Sayed Sadat" userId="f3d54abf-1d4d-410d-936a-aa30f15004dc" providerId="ADAL" clId="{0B798CC2-982B-4014-A486-4B4E759DC85E}" dt="2023-08-26T17:31:45.623" v="546" actId="478"/>
          <ac:picMkLst>
            <pc:docMk/>
            <pc:sldMk cId="3925884883" sldId="256"/>
            <ac:picMk id="1026" creationId="{6F70A231-AC5D-AD84-6CD4-FEE5A9333D41}"/>
          </ac:picMkLst>
        </pc:picChg>
      </pc:sldChg>
      <pc:sldChg chg="modSp mod">
        <pc:chgData name="Sayed Sadat" userId="f3d54abf-1d4d-410d-936a-aa30f15004dc" providerId="ADAL" clId="{0B798CC2-982B-4014-A486-4B4E759DC85E}" dt="2023-08-26T17:32:48.241" v="581" actId="27636"/>
        <pc:sldMkLst>
          <pc:docMk/>
          <pc:sldMk cId="3404542426" sldId="257"/>
        </pc:sldMkLst>
        <pc:spChg chg="mod">
          <ac:chgData name="Sayed Sadat" userId="f3d54abf-1d4d-410d-936a-aa30f15004dc" providerId="ADAL" clId="{0B798CC2-982B-4014-A486-4B4E759DC85E}" dt="2023-08-26T17:32:48.241" v="581" actId="27636"/>
          <ac:spMkLst>
            <pc:docMk/>
            <pc:sldMk cId="3404542426" sldId="257"/>
            <ac:spMk id="3" creationId="{53188323-894E-BB59-9817-F640DDC6516A}"/>
          </ac:spMkLst>
        </pc:spChg>
      </pc:sldChg>
      <pc:sldChg chg="modSp mod">
        <pc:chgData name="Sayed Sadat" userId="f3d54abf-1d4d-410d-936a-aa30f15004dc" providerId="ADAL" clId="{0B798CC2-982B-4014-A486-4B4E759DC85E}" dt="2023-08-28T13:01:13.759" v="656" actId="20577"/>
        <pc:sldMkLst>
          <pc:docMk/>
          <pc:sldMk cId="1702505067" sldId="258"/>
        </pc:sldMkLst>
        <pc:spChg chg="mod">
          <ac:chgData name="Sayed Sadat" userId="f3d54abf-1d4d-410d-936a-aa30f15004dc" providerId="ADAL" clId="{0B798CC2-982B-4014-A486-4B4E759DC85E}" dt="2023-08-28T13:01:13.759" v="656" actId="20577"/>
          <ac:spMkLst>
            <pc:docMk/>
            <pc:sldMk cId="1702505067" sldId="258"/>
            <ac:spMk id="3" creationId="{0A84CD7C-DB21-2A74-336B-BFEA4138F4C3}"/>
          </ac:spMkLst>
        </pc:spChg>
      </pc:sldChg>
      <pc:sldChg chg="modSp mod">
        <pc:chgData name="Sayed Sadat" userId="f3d54abf-1d4d-410d-936a-aa30f15004dc" providerId="ADAL" clId="{0B798CC2-982B-4014-A486-4B4E759DC85E}" dt="2023-08-26T17:33:02.163" v="582" actId="2711"/>
        <pc:sldMkLst>
          <pc:docMk/>
          <pc:sldMk cId="1314888279" sldId="259"/>
        </pc:sldMkLst>
        <pc:spChg chg="mod">
          <ac:chgData name="Sayed Sadat" userId="f3d54abf-1d4d-410d-936a-aa30f15004dc" providerId="ADAL" clId="{0B798CC2-982B-4014-A486-4B4E759DC85E}" dt="2023-08-26T17:33:02.163" v="582" actId="2711"/>
          <ac:spMkLst>
            <pc:docMk/>
            <pc:sldMk cId="1314888279" sldId="259"/>
            <ac:spMk id="3" creationId="{99AE7885-6CA2-6F78-28EB-1555A09ACC43}"/>
          </ac:spMkLst>
        </pc:spChg>
      </pc:sldChg>
      <pc:sldChg chg="modSp mod">
        <pc:chgData name="Sayed Sadat" userId="f3d54abf-1d4d-410d-936a-aa30f15004dc" providerId="ADAL" clId="{0B798CC2-982B-4014-A486-4B4E759DC85E}" dt="2023-08-28T13:02:47.869" v="686" actId="114"/>
        <pc:sldMkLst>
          <pc:docMk/>
          <pc:sldMk cId="679133565" sldId="260"/>
        </pc:sldMkLst>
        <pc:spChg chg="mod">
          <ac:chgData name="Sayed Sadat" userId="f3d54abf-1d4d-410d-936a-aa30f15004dc" providerId="ADAL" clId="{0B798CC2-982B-4014-A486-4B4E759DC85E}" dt="2023-08-28T13:02:47.869" v="686" actId="114"/>
          <ac:spMkLst>
            <pc:docMk/>
            <pc:sldMk cId="679133565" sldId="260"/>
            <ac:spMk id="4" creationId="{0E2B2A83-D5C8-3BBB-6FF5-F03562988016}"/>
          </ac:spMkLst>
        </pc:spChg>
      </pc:sldChg>
      <pc:sldChg chg="addSp delSp modSp mod">
        <pc:chgData name="Sayed Sadat" userId="f3d54abf-1d4d-410d-936a-aa30f15004dc" providerId="ADAL" clId="{0B798CC2-982B-4014-A486-4B4E759DC85E}" dt="2023-08-28T14:11:09.265" v="785" actId="21"/>
        <pc:sldMkLst>
          <pc:docMk/>
          <pc:sldMk cId="982533978" sldId="261"/>
        </pc:sldMkLst>
        <pc:spChg chg="mod">
          <ac:chgData name="Sayed Sadat" userId="f3d54abf-1d4d-410d-936a-aa30f15004dc" providerId="ADAL" clId="{0B798CC2-982B-4014-A486-4B4E759DC85E}" dt="2023-08-28T14:11:00.867" v="783" actId="20577"/>
          <ac:spMkLst>
            <pc:docMk/>
            <pc:sldMk cId="982533978" sldId="261"/>
            <ac:spMk id="3" creationId="{C6CDCF7D-BC55-3CE5-7462-5B1A09AF58A9}"/>
          </ac:spMkLst>
        </pc:spChg>
        <pc:spChg chg="add del mod">
          <ac:chgData name="Sayed Sadat" userId="f3d54abf-1d4d-410d-936a-aa30f15004dc" providerId="ADAL" clId="{0B798CC2-982B-4014-A486-4B4E759DC85E}" dt="2023-08-28T14:11:09.265" v="785" actId="21"/>
          <ac:spMkLst>
            <pc:docMk/>
            <pc:sldMk cId="982533978" sldId="261"/>
            <ac:spMk id="10" creationId="{3D85B2A9-74BB-6A3D-83CA-68A25C056D7F}"/>
          </ac:spMkLst>
        </pc:spChg>
      </pc:sldChg>
      <pc:sldChg chg="modSp mod">
        <pc:chgData name="Sayed Sadat" userId="f3d54abf-1d4d-410d-936a-aa30f15004dc" providerId="ADAL" clId="{0B798CC2-982B-4014-A486-4B4E759DC85E}" dt="2023-08-28T13:31:58.593" v="737" actId="1076"/>
        <pc:sldMkLst>
          <pc:docMk/>
          <pc:sldMk cId="3600497820" sldId="262"/>
        </pc:sldMkLst>
        <pc:spChg chg="mod">
          <ac:chgData name="Sayed Sadat" userId="f3d54abf-1d4d-410d-936a-aa30f15004dc" providerId="ADAL" clId="{0B798CC2-982B-4014-A486-4B4E759DC85E}" dt="2023-08-28T13:31:58.593" v="737" actId="1076"/>
          <ac:spMkLst>
            <pc:docMk/>
            <pc:sldMk cId="3600497820" sldId="262"/>
            <ac:spMk id="4" creationId="{DC364024-BE3E-B10D-652D-CCCCD74958A6}"/>
          </ac:spMkLst>
        </pc:spChg>
      </pc:sldChg>
      <pc:sldChg chg="modSp mod">
        <pc:chgData name="Sayed Sadat" userId="f3d54abf-1d4d-410d-936a-aa30f15004dc" providerId="ADAL" clId="{0B798CC2-982B-4014-A486-4B4E759DC85E}" dt="2023-08-26T17:33:48.782" v="584" actId="2711"/>
        <pc:sldMkLst>
          <pc:docMk/>
          <pc:sldMk cId="2033848833" sldId="263"/>
        </pc:sldMkLst>
        <pc:spChg chg="mod">
          <ac:chgData name="Sayed Sadat" userId="f3d54abf-1d4d-410d-936a-aa30f15004dc" providerId="ADAL" clId="{0B798CC2-982B-4014-A486-4B4E759DC85E}" dt="2023-08-26T17:33:48.782" v="584" actId="2711"/>
          <ac:spMkLst>
            <pc:docMk/>
            <pc:sldMk cId="2033848833" sldId="263"/>
            <ac:spMk id="4" creationId="{B668613F-941C-4FE0-D137-1405EB72B4CE}"/>
          </ac:spMkLst>
        </pc:spChg>
      </pc:sldChg>
      <pc:sldChg chg="modSp mod">
        <pc:chgData name="Sayed Sadat" userId="f3d54abf-1d4d-410d-936a-aa30f15004dc" providerId="ADAL" clId="{0B798CC2-982B-4014-A486-4B4E759DC85E}" dt="2023-08-28T15:49:44.635" v="897" actId="27636"/>
        <pc:sldMkLst>
          <pc:docMk/>
          <pc:sldMk cId="2466531948" sldId="266"/>
        </pc:sldMkLst>
        <pc:spChg chg="mod">
          <ac:chgData name="Sayed Sadat" userId="f3d54abf-1d4d-410d-936a-aa30f15004dc" providerId="ADAL" clId="{0B798CC2-982B-4014-A486-4B4E759DC85E}" dt="2023-08-28T15:49:44.635" v="897" actId="27636"/>
          <ac:spMkLst>
            <pc:docMk/>
            <pc:sldMk cId="2466531948" sldId="266"/>
            <ac:spMk id="3" creationId="{9750A4B5-48E7-E7C7-F6F8-91B0BA104DC0}"/>
          </ac:spMkLst>
        </pc:spChg>
      </pc:sldChg>
      <pc:sldChg chg="modSp mod">
        <pc:chgData name="Sayed Sadat" userId="f3d54abf-1d4d-410d-936a-aa30f15004dc" providerId="ADAL" clId="{0B798CC2-982B-4014-A486-4B4E759DC85E}" dt="2023-08-26T17:01:04.670" v="544" actId="14100"/>
        <pc:sldMkLst>
          <pc:docMk/>
          <pc:sldMk cId="3216617848" sldId="268"/>
        </pc:sldMkLst>
        <pc:spChg chg="mod">
          <ac:chgData name="Sayed Sadat" userId="f3d54abf-1d4d-410d-936a-aa30f15004dc" providerId="ADAL" clId="{0B798CC2-982B-4014-A486-4B4E759DC85E}" dt="2023-08-26T17:01:04.670" v="544" actId="14100"/>
          <ac:spMkLst>
            <pc:docMk/>
            <pc:sldMk cId="3216617848" sldId="268"/>
            <ac:spMk id="6" creationId="{CBE8870B-DC34-C593-063E-CC836493169D}"/>
          </ac:spMkLst>
        </pc:spChg>
      </pc:sldChg>
      <pc:sldChg chg="addSp delSp modSp mod delDesignElem chgLayout">
        <pc:chgData name="Sayed Sadat" userId="f3d54abf-1d4d-410d-936a-aa30f15004dc" providerId="ADAL" clId="{0B798CC2-982B-4014-A486-4B4E759DC85E}" dt="2023-08-28T15:50:42.657" v="900" actId="20577"/>
        <pc:sldMkLst>
          <pc:docMk/>
          <pc:sldMk cId="1700035890" sldId="269"/>
        </pc:sldMkLst>
        <pc:spChg chg="mod ord">
          <ac:chgData name="Sayed Sadat" userId="f3d54abf-1d4d-410d-936a-aa30f15004dc" providerId="ADAL" clId="{0B798CC2-982B-4014-A486-4B4E759DC85E}" dt="2023-08-28T15:50:42.657" v="900" actId="20577"/>
          <ac:spMkLst>
            <pc:docMk/>
            <pc:sldMk cId="1700035890" sldId="269"/>
            <ac:spMk id="3" creationId="{A46638DF-E55D-01EE-5432-CB3BF13E642B}"/>
          </ac:spMkLst>
        </pc:spChg>
        <pc:spChg chg="mod ord">
          <ac:chgData name="Sayed Sadat" userId="f3d54abf-1d4d-410d-936a-aa30f15004dc" providerId="ADAL" clId="{0B798CC2-982B-4014-A486-4B4E759DC85E}" dt="2023-08-26T16:53:20.567" v="7" actId="6264"/>
          <ac:spMkLst>
            <pc:docMk/>
            <pc:sldMk cId="1700035890" sldId="269"/>
            <ac:spMk id="4" creationId="{D847268F-E70E-EAA7-B7F0-473B885C91DF}"/>
          </ac:spMkLst>
        </pc:spChg>
        <pc:spChg chg="mod ord">
          <ac:chgData name="Sayed Sadat" userId="f3d54abf-1d4d-410d-936a-aa30f15004dc" providerId="ADAL" clId="{0B798CC2-982B-4014-A486-4B4E759DC85E}" dt="2023-08-26T16:53:20.567" v="7" actId="6264"/>
          <ac:spMkLst>
            <pc:docMk/>
            <pc:sldMk cId="1700035890" sldId="269"/>
            <ac:spMk id="5" creationId="{E049E710-23AF-ED1E-8E9A-ABE01418EA6E}"/>
          </ac:spMkLst>
        </pc:spChg>
        <pc:spChg chg="del">
          <ac:chgData name="Sayed Sadat" userId="f3d54abf-1d4d-410d-936a-aa30f15004dc" providerId="ADAL" clId="{0B798CC2-982B-4014-A486-4B4E759DC85E}" dt="2023-08-26T16:53:20.567" v="7" actId="6264"/>
          <ac:spMkLst>
            <pc:docMk/>
            <pc:sldMk cId="1700035890" sldId="269"/>
            <ac:spMk id="8" creationId="{100EDD19-6802-4EC3-95CE-CFFAB042CFD6}"/>
          </ac:spMkLst>
        </pc:spChg>
        <pc:spChg chg="add del mod">
          <ac:chgData name="Sayed Sadat" userId="f3d54abf-1d4d-410d-936a-aa30f15004dc" providerId="ADAL" clId="{0B798CC2-982B-4014-A486-4B4E759DC85E}" dt="2023-08-26T16:53:20.567" v="7" actId="6264"/>
          <ac:spMkLst>
            <pc:docMk/>
            <pc:sldMk cId="1700035890" sldId="269"/>
            <ac:spMk id="9" creationId="{DD04AD98-33E6-6A11-CD2A-E09F88961191}"/>
          </ac:spMkLst>
        </pc:spChg>
        <pc:spChg chg="del">
          <ac:chgData name="Sayed Sadat" userId="f3d54abf-1d4d-410d-936a-aa30f15004dc" providerId="ADAL" clId="{0B798CC2-982B-4014-A486-4B4E759DC85E}" dt="2023-08-26T16:53:20.567" v="7" actId="6264"/>
          <ac:spMkLst>
            <pc:docMk/>
            <pc:sldMk cId="1700035890" sldId="269"/>
            <ac:spMk id="10" creationId="{DB17E863-922E-4C26-BD64-E8FD41D28661}"/>
          </ac:spMkLst>
        </pc:spChg>
        <pc:spChg chg="add del mod">
          <ac:chgData name="Sayed Sadat" userId="f3d54abf-1d4d-410d-936a-aa30f15004dc" providerId="ADAL" clId="{0B798CC2-982B-4014-A486-4B4E759DC85E}" dt="2023-08-26T16:53:20.567" v="7" actId="6264"/>
          <ac:spMkLst>
            <pc:docMk/>
            <pc:sldMk cId="1700035890" sldId="269"/>
            <ac:spMk id="11" creationId="{D5FA93E4-D30B-8D5F-F60E-B1218F334532}"/>
          </ac:spMkLst>
        </pc:spChg>
        <pc:spChg chg="add del mod">
          <ac:chgData name="Sayed Sadat" userId="f3d54abf-1d4d-410d-936a-aa30f15004dc" providerId="ADAL" clId="{0B798CC2-982B-4014-A486-4B4E759DC85E}" dt="2023-08-26T16:53:20.567" v="7" actId="6264"/>
          <ac:spMkLst>
            <pc:docMk/>
            <pc:sldMk cId="1700035890" sldId="269"/>
            <ac:spMk id="12" creationId="{72E92072-07B5-9BE0-BF15-FAE2B5DDC55B}"/>
          </ac:spMkLst>
        </pc:spChg>
        <pc:spChg chg="add del mod ord">
          <ac:chgData name="Sayed Sadat" userId="f3d54abf-1d4d-410d-936a-aa30f15004dc" providerId="ADAL" clId="{0B798CC2-982B-4014-A486-4B4E759DC85E}" dt="2023-08-26T16:53:25.020" v="9" actId="478"/>
          <ac:spMkLst>
            <pc:docMk/>
            <pc:sldMk cId="1700035890" sldId="269"/>
            <ac:spMk id="13" creationId="{5FF57701-FEC8-C3AC-10D9-BC203652F7CD}"/>
          </ac:spMkLst>
        </pc:spChg>
      </pc:sldChg>
      <pc:sldChg chg="addSp delSp modSp new mod setBg">
        <pc:chgData name="Sayed Sadat" userId="f3d54abf-1d4d-410d-936a-aa30f15004dc" providerId="ADAL" clId="{0B798CC2-982B-4014-A486-4B4E759DC85E}" dt="2023-08-28T14:21:58.932" v="808" actId="26606"/>
        <pc:sldMkLst>
          <pc:docMk/>
          <pc:sldMk cId="1590064736" sldId="273"/>
        </pc:sldMkLst>
        <pc:spChg chg="del">
          <ac:chgData name="Sayed Sadat" userId="f3d54abf-1d4d-410d-936a-aa30f15004dc" providerId="ADAL" clId="{0B798CC2-982B-4014-A486-4B4E759DC85E}" dt="2023-08-28T14:18:39.803" v="788" actId="21"/>
          <ac:spMkLst>
            <pc:docMk/>
            <pc:sldMk cId="1590064736" sldId="273"/>
            <ac:spMk id="2" creationId="{0CC600C4-D0A4-0BB8-F4F7-B7AB06E2716B}"/>
          </ac:spMkLst>
        </pc:spChg>
        <pc:spChg chg="mod">
          <ac:chgData name="Sayed Sadat" userId="f3d54abf-1d4d-410d-936a-aa30f15004dc" providerId="ADAL" clId="{0B798CC2-982B-4014-A486-4B4E759DC85E}" dt="2023-08-28T14:21:58.932" v="808" actId="26606"/>
          <ac:spMkLst>
            <pc:docMk/>
            <pc:sldMk cId="1590064736" sldId="273"/>
            <ac:spMk id="3" creationId="{7EB9E77E-3B66-AAC9-DB56-B1449C5B6151}"/>
          </ac:spMkLst>
        </pc:spChg>
        <pc:spChg chg="mod">
          <ac:chgData name="Sayed Sadat" userId="f3d54abf-1d4d-410d-936a-aa30f15004dc" providerId="ADAL" clId="{0B798CC2-982B-4014-A486-4B4E759DC85E}" dt="2023-08-28T14:21:58.932" v="808" actId="26606"/>
          <ac:spMkLst>
            <pc:docMk/>
            <pc:sldMk cId="1590064736" sldId="273"/>
            <ac:spMk id="4" creationId="{73D8B6E0-82AF-ED67-ED64-2CE1882D6C26}"/>
          </ac:spMkLst>
        </pc:spChg>
        <pc:spChg chg="mod">
          <ac:chgData name="Sayed Sadat" userId="f3d54abf-1d4d-410d-936a-aa30f15004dc" providerId="ADAL" clId="{0B798CC2-982B-4014-A486-4B4E759DC85E}" dt="2023-08-28T14:21:58.932" v="808" actId="26606"/>
          <ac:spMkLst>
            <pc:docMk/>
            <pc:sldMk cId="1590064736" sldId="273"/>
            <ac:spMk id="5" creationId="{07AE2C10-C080-814A-043C-338F36D52752}"/>
          </ac:spMkLst>
        </pc:spChg>
        <pc:spChg chg="add mod">
          <ac:chgData name="Sayed Sadat" userId="f3d54abf-1d4d-410d-936a-aa30f15004dc" providerId="ADAL" clId="{0B798CC2-982B-4014-A486-4B4E759DC85E}" dt="2023-08-28T14:21:44.736" v="807"/>
          <ac:spMkLst>
            <pc:docMk/>
            <pc:sldMk cId="1590064736" sldId="273"/>
            <ac:spMk id="7" creationId="{877A2847-3AD5-0870-27A4-1D2460A6F942}"/>
          </ac:spMkLst>
        </pc:spChg>
        <pc:spChg chg="add">
          <ac:chgData name="Sayed Sadat" userId="f3d54abf-1d4d-410d-936a-aa30f15004dc" providerId="ADAL" clId="{0B798CC2-982B-4014-A486-4B4E759DC85E}" dt="2023-08-28T14:21:58.932" v="808" actId="26606"/>
          <ac:spMkLst>
            <pc:docMk/>
            <pc:sldMk cId="1590064736" sldId="273"/>
            <ac:spMk id="12" creationId="{100EDD19-6802-4EC3-95CE-CFFAB042CFD6}"/>
          </ac:spMkLst>
        </pc:spChg>
        <pc:spChg chg="add">
          <ac:chgData name="Sayed Sadat" userId="f3d54abf-1d4d-410d-936a-aa30f15004dc" providerId="ADAL" clId="{0B798CC2-982B-4014-A486-4B4E759DC85E}" dt="2023-08-28T14:21:58.932" v="808" actId="26606"/>
          <ac:spMkLst>
            <pc:docMk/>
            <pc:sldMk cId="1590064736" sldId="273"/>
            <ac:spMk id="14" creationId="{DB17E863-922E-4C26-BD64-E8FD41D28661}"/>
          </ac:spMkLst>
        </pc:spChg>
        <pc:picChg chg="add mod">
          <ac:chgData name="Sayed Sadat" userId="f3d54abf-1d4d-410d-936a-aa30f15004dc" providerId="ADAL" clId="{0B798CC2-982B-4014-A486-4B4E759DC85E}" dt="2023-08-28T14:20:37.007" v="806" actId="1076"/>
          <ac:picMkLst>
            <pc:docMk/>
            <pc:sldMk cId="1590064736" sldId="273"/>
            <ac:picMk id="6" creationId="{B36AEFD0-2269-8841-7BFC-E4DD95CD3C1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63951A-2C31-44F0-88F2-A26E1E848648}" type="datetimeFigureOut">
              <a:rPr lang="en-US" smtClean="0"/>
              <a:t>8/26/2023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5FA419-E0EF-47AB-B546-A1A82AEE31B1}" type="slidenum">
              <a:rPr lang="en-US" smtClean="0"/>
              <a:t>‹#›</a:t>
            </a:fld>
            <a:endParaRPr lang="en-US"/>
          </a:p>
        </p:txBody>
      </p:sp>
    </p:spTree>
    <p:extLst>
      <p:ext uri="{BB962C8B-B14F-4D97-AF65-F5344CB8AC3E}">
        <p14:creationId xmlns:p14="http://schemas.microsoft.com/office/powerpoint/2010/main" val="41718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7DD3A-6AE2-9379-D372-166F3E70DE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A9D5B9-E598-9897-6A7B-607281F99E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5411D5-18CD-E9E7-7485-AF256E2402AB}"/>
              </a:ext>
            </a:extLst>
          </p:cNvPr>
          <p:cNvSpPr>
            <a:spLocks noGrp="1"/>
          </p:cNvSpPr>
          <p:nvPr>
            <p:ph type="dt" sz="half" idx="10"/>
          </p:nvPr>
        </p:nvSpPr>
        <p:spPr/>
        <p:txBody>
          <a:bodyPr/>
          <a:lstStyle/>
          <a:p>
            <a:fld id="{C98766C5-2503-49E3-9688-4B4839716761}" type="datetime1">
              <a:rPr lang="en-US" smtClean="0"/>
              <a:t>8/26/2023</a:t>
            </a:fld>
            <a:endParaRPr lang="en-US"/>
          </a:p>
        </p:txBody>
      </p:sp>
      <p:sp>
        <p:nvSpPr>
          <p:cNvPr id="5" name="Footer Placeholder 4">
            <a:extLst>
              <a:ext uri="{FF2B5EF4-FFF2-40B4-BE49-F238E27FC236}">
                <a16:creationId xmlns:a16="http://schemas.microsoft.com/office/drawing/2014/main" id="{28EBDC72-1EC4-11E4-A455-2A6B3357B3DF}"/>
              </a:ext>
            </a:extLst>
          </p:cNvPr>
          <p:cNvSpPr>
            <a:spLocks noGrp="1"/>
          </p:cNvSpPr>
          <p:nvPr>
            <p:ph type="ftr" sz="quarter" idx="11"/>
          </p:nvPr>
        </p:nvSpPr>
        <p:spPr/>
        <p:txBody>
          <a:bodyPr/>
          <a:lstStyle/>
          <a:p>
            <a:r>
              <a:rPr lang="en-US"/>
              <a:t>https://www.toptechschool.us</a:t>
            </a:r>
          </a:p>
        </p:txBody>
      </p:sp>
      <p:sp>
        <p:nvSpPr>
          <p:cNvPr id="6" name="Slide Number Placeholder 5">
            <a:extLst>
              <a:ext uri="{FF2B5EF4-FFF2-40B4-BE49-F238E27FC236}">
                <a16:creationId xmlns:a16="http://schemas.microsoft.com/office/drawing/2014/main" id="{D217B6A2-1ED8-C71F-CAF0-8A1BB4CD4F14}"/>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2056927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26B7D-5D03-3F60-2210-D98CC1E3DE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43E006-96AB-6473-A4D4-CE28D6C852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00A9F5-E90F-77B5-7F2A-6D2066E91422}"/>
              </a:ext>
            </a:extLst>
          </p:cNvPr>
          <p:cNvSpPr>
            <a:spLocks noGrp="1"/>
          </p:cNvSpPr>
          <p:nvPr>
            <p:ph type="dt" sz="half" idx="10"/>
          </p:nvPr>
        </p:nvSpPr>
        <p:spPr/>
        <p:txBody>
          <a:bodyPr/>
          <a:lstStyle/>
          <a:p>
            <a:fld id="{7C51D372-3ACF-4940-A27A-A02D8FD8E02A}" type="datetime1">
              <a:rPr lang="en-US" smtClean="0"/>
              <a:t>8/26/2023</a:t>
            </a:fld>
            <a:endParaRPr lang="en-US"/>
          </a:p>
        </p:txBody>
      </p:sp>
      <p:sp>
        <p:nvSpPr>
          <p:cNvPr id="5" name="Footer Placeholder 4">
            <a:extLst>
              <a:ext uri="{FF2B5EF4-FFF2-40B4-BE49-F238E27FC236}">
                <a16:creationId xmlns:a16="http://schemas.microsoft.com/office/drawing/2014/main" id="{89F24380-6498-CDA2-BC3D-4E4A2B60D0A4}"/>
              </a:ext>
            </a:extLst>
          </p:cNvPr>
          <p:cNvSpPr>
            <a:spLocks noGrp="1"/>
          </p:cNvSpPr>
          <p:nvPr>
            <p:ph type="ftr" sz="quarter" idx="11"/>
          </p:nvPr>
        </p:nvSpPr>
        <p:spPr/>
        <p:txBody>
          <a:bodyPr/>
          <a:lstStyle/>
          <a:p>
            <a:r>
              <a:rPr lang="en-US"/>
              <a:t>https://www.toptechschool.us</a:t>
            </a:r>
          </a:p>
        </p:txBody>
      </p:sp>
      <p:sp>
        <p:nvSpPr>
          <p:cNvPr id="6" name="Slide Number Placeholder 5">
            <a:extLst>
              <a:ext uri="{FF2B5EF4-FFF2-40B4-BE49-F238E27FC236}">
                <a16:creationId xmlns:a16="http://schemas.microsoft.com/office/drawing/2014/main" id="{83B18A1C-FE54-F377-516A-99DC5D527194}"/>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175437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47F985-DBA1-D089-A26D-91059BFB509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925133-CB9C-B30B-FD46-E442F51156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5333E1-FD81-C27C-7C05-FDD4523D6FD8}"/>
              </a:ext>
            </a:extLst>
          </p:cNvPr>
          <p:cNvSpPr>
            <a:spLocks noGrp="1"/>
          </p:cNvSpPr>
          <p:nvPr>
            <p:ph type="dt" sz="half" idx="10"/>
          </p:nvPr>
        </p:nvSpPr>
        <p:spPr/>
        <p:txBody>
          <a:bodyPr/>
          <a:lstStyle/>
          <a:p>
            <a:fld id="{6844F9A9-BFA1-4E7B-889D-9B1ED16E5DC9}" type="datetime1">
              <a:rPr lang="en-US" smtClean="0"/>
              <a:t>8/26/2023</a:t>
            </a:fld>
            <a:endParaRPr lang="en-US"/>
          </a:p>
        </p:txBody>
      </p:sp>
      <p:sp>
        <p:nvSpPr>
          <p:cNvPr id="5" name="Footer Placeholder 4">
            <a:extLst>
              <a:ext uri="{FF2B5EF4-FFF2-40B4-BE49-F238E27FC236}">
                <a16:creationId xmlns:a16="http://schemas.microsoft.com/office/drawing/2014/main" id="{C689EA10-5A1B-C59F-8934-CBB68361DAD3}"/>
              </a:ext>
            </a:extLst>
          </p:cNvPr>
          <p:cNvSpPr>
            <a:spLocks noGrp="1"/>
          </p:cNvSpPr>
          <p:nvPr>
            <p:ph type="ftr" sz="quarter" idx="11"/>
          </p:nvPr>
        </p:nvSpPr>
        <p:spPr/>
        <p:txBody>
          <a:bodyPr/>
          <a:lstStyle/>
          <a:p>
            <a:r>
              <a:rPr lang="en-US"/>
              <a:t>https://www.toptechschool.us</a:t>
            </a:r>
          </a:p>
        </p:txBody>
      </p:sp>
      <p:sp>
        <p:nvSpPr>
          <p:cNvPr id="6" name="Slide Number Placeholder 5">
            <a:extLst>
              <a:ext uri="{FF2B5EF4-FFF2-40B4-BE49-F238E27FC236}">
                <a16:creationId xmlns:a16="http://schemas.microsoft.com/office/drawing/2014/main" id="{DCBF37B0-75AA-54F6-4971-81FA430FBFFD}"/>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740488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EBFF6-DCE7-1B74-CEB6-D3B25C269D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6C8A92-3938-97D1-B947-A346394F90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6ABB5-D245-28DE-16F8-70C9F9AD63E4}"/>
              </a:ext>
            </a:extLst>
          </p:cNvPr>
          <p:cNvSpPr>
            <a:spLocks noGrp="1"/>
          </p:cNvSpPr>
          <p:nvPr>
            <p:ph type="dt" sz="half" idx="10"/>
          </p:nvPr>
        </p:nvSpPr>
        <p:spPr/>
        <p:txBody>
          <a:bodyPr/>
          <a:lstStyle/>
          <a:p>
            <a:fld id="{02828DF7-C9B1-488E-9A43-EFF8306AE714}" type="datetime1">
              <a:rPr lang="en-US" smtClean="0"/>
              <a:t>8/26/2023</a:t>
            </a:fld>
            <a:endParaRPr lang="en-US"/>
          </a:p>
        </p:txBody>
      </p:sp>
      <p:sp>
        <p:nvSpPr>
          <p:cNvPr id="5" name="Footer Placeholder 4">
            <a:extLst>
              <a:ext uri="{FF2B5EF4-FFF2-40B4-BE49-F238E27FC236}">
                <a16:creationId xmlns:a16="http://schemas.microsoft.com/office/drawing/2014/main" id="{4BE50760-76DE-F965-A119-3C7CBF23C07E}"/>
              </a:ext>
            </a:extLst>
          </p:cNvPr>
          <p:cNvSpPr>
            <a:spLocks noGrp="1"/>
          </p:cNvSpPr>
          <p:nvPr>
            <p:ph type="ftr" sz="quarter" idx="11"/>
          </p:nvPr>
        </p:nvSpPr>
        <p:spPr/>
        <p:txBody>
          <a:bodyPr/>
          <a:lstStyle/>
          <a:p>
            <a:r>
              <a:rPr lang="en-US"/>
              <a:t>https://www.toptechschool.us</a:t>
            </a:r>
          </a:p>
        </p:txBody>
      </p:sp>
      <p:sp>
        <p:nvSpPr>
          <p:cNvPr id="6" name="Slide Number Placeholder 5">
            <a:extLst>
              <a:ext uri="{FF2B5EF4-FFF2-40B4-BE49-F238E27FC236}">
                <a16:creationId xmlns:a16="http://schemas.microsoft.com/office/drawing/2014/main" id="{AB176DEE-46EF-4F06-1F15-61F5AA2EFBA1}"/>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4166162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36746-FB22-0239-8476-7FE724EEE1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5100E6-13AE-D756-5C51-D9299EE039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1EC804-8415-45CB-EA58-25B12C3FB6FC}"/>
              </a:ext>
            </a:extLst>
          </p:cNvPr>
          <p:cNvSpPr>
            <a:spLocks noGrp="1"/>
          </p:cNvSpPr>
          <p:nvPr>
            <p:ph type="dt" sz="half" idx="10"/>
          </p:nvPr>
        </p:nvSpPr>
        <p:spPr/>
        <p:txBody>
          <a:bodyPr/>
          <a:lstStyle/>
          <a:p>
            <a:fld id="{7294567D-B15F-4558-947C-A6F8906CE7CD}" type="datetime1">
              <a:rPr lang="en-US" smtClean="0"/>
              <a:t>8/26/2023</a:t>
            </a:fld>
            <a:endParaRPr lang="en-US"/>
          </a:p>
        </p:txBody>
      </p:sp>
      <p:sp>
        <p:nvSpPr>
          <p:cNvPr id="5" name="Footer Placeholder 4">
            <a:extLst>
              <a:ext uri="{FF2B5EF4-FFF2-40B4-BE49-F238E27FC236}">
                <a16:creationId xmlns:a16="http://schemas.microsoft.com/office/drawing/2014/main" id="{6C1D48A5-3F8B-E51E-F813-737228A22350}"/>
              </a:ext>
            </a:extLst>
          </p:cNvPr>
          <p:cNvSpPr>
            <a:spLocks noGrp="1"/>
          </p:cNvSpPr>
          <p:nvPr>
            <p:ph type="ftr" sz="quarter" idx="11"/>
          </p:nvPr>
        </p:nvSpPr>
        <p:spPr/>
        <p:txBody>
          <a:bodyPr/>
          <a:lstStyle/>
          <a:p>
            <a:r>
              <a:rPr lang="en-US"/>
              <a:t>https://www.toptechschool.us</a:t>
            </a:r>
          </a:p>
        </p:txBody>
      </p:sp>
      <p:sp>
        <p:nvSpPr>
          <p:cNvPr id="6" name="Slide Number Placeholder 5">
            <a:extLst>
              <a:ext uri="{FF2B5EF4-FFF2-40B4-BE49-F238E27FC236}">
                <a16:creationId xmlns:a16="http://schemas.microsoft.com/office/drawing/2014/main" id="{A611E9B9-D31B-FF78-32FA-87EFCCF5A177}"/>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2135344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9F392-0C61-57DF-FAE3-65973AA272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27B7CD-A3D4-7567-F857-E78DE38A0E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8DCD26-52DA-A4A8-523A-7BD6908D7D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F99303-9166-96BF-B6AD-BC959B50D993}"/>
              </a:ext>
            </a:extLst>
          </p:cNvPr>
          <p:cNvSpPr>
            <a:spLocks noGrp="1"/>
          </p:cNvSpPr>
          <p:nvPr>
            <p:ph type="dt" sz="half" idx="10"/>
          </p:nvPr>
        </p:nvSpPr>
        <p:spPr/>
        <p:txBody>
          <a:bodyPr/>
          <a:lstStyle/>
          <a:p>
            <a:fld id="{89CF54D1-35FC-42D9-964C-FC31D8721E9E}" type="datetime1">
              <a:rPr lang="en-US" smtClean="0"/>
              <a:t>8/26/2023</a:t>
            </a:fld>
            <a:endParaRPr lang="en-US"/>
          </a:p>
        </p:txBody>
      </p:sp>
      <p:sp>
        <p:nvSpPr>
          <p:cNvPr id="6" name="Footer Placeholder 5">
            <a:extLst>
              <a:ext uri="{FF2B5EF4-FFF2-40B4-BE49-F238E27FC236}">
                <a16:creationId xmlns:a16="http://schemas.microsoft.com/office/drawing/2014/main" id="{29EE1514-B84D-79FE-932A-A829B512DAA5}"/>
              </a:ext>
            </a:extLst>
          </p:cNvPr>
          <p:cNvSpPr>
            <a:spLocks noGrp="1"/>
          </p:cNvSpPr>
          <p:nvPr>
            <p:ph type="ftr" sz="quarter" idx="11"/>
          </p:nvPr>
        </p:nvSpPr>
        <p:spPr/>
        <p:txBody>
          <a:bodyPr/>
          <a:lstStyle/>
          <a:p>
            <a:r>
              <a:rPr lang="en-US"/>
              <a:t>https://www.toptechschool.us</a:t>
            </a:r>
          </a:p>
        </p:txBody>
      </p:sp>
      <p:sp>
        <p:nvSpPr>
          <p:cNvPr id="7" name="Slide Number Placeholder 6">
            <a:extLst>
              <a:ext uri="{FF2B5EF4-FFF2-40B4-BE49-F238E27FC236}">
                <a16:creationId xmlns:a16="http://schemas.microsoft.com/office/drawing/2014/main" id="{990E44BD-B9B5-5756-E05C-DB8F6140E306}"/>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24764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AAB3-5F00-5B08-0E60-45CFD678FB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1659CF-EDB9-7268-322A-D4E685A5D3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7FF05D-4489-79B1-FE95-2819F2FCF0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D56913-E6BB-7C76-64E9-6681C7DC3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4818ED-04C4-31B3-D6CB-23CE06B4E9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82A073-A091-6F0F-DC59-A8E420193B1C}"/>
              </a:ext>
            </a:extLst>
          </p:cNvPr>
          <p:cNvSpPr>
            <a:spLocks noGrp="1"/>
          </p:cNvSpPr>
          <p:nvPr>
            <p:ph type="dt" sz="half" idx="10"/>
          </p:nvPr>
        </p:nvSpPr>
        <p:spPr/>
        <p:txBody>
          <a:bodyPr/>
          <a:lstStyle/>
          <a:p>
            <a:fld id="{79E5A53D-21C9-441A-8416-D36D4A739212}" type="datetime1">
              <a:rPr lang="en-US" smtClean="0"/>
              <a:t>8/26/2023</a:t>
            </a:fld>
            <a:endParaRPr lang="en-US"/>
          </a:p>
        </p:txBody>
      </p:sp>
      <p:sp>
        <p:nvSpPr>
          <p:cNvPr id="8" name="Footer Placeholder 7">
            <a:extLst>
              <a:ext uri="{FF2B5EF4-FFF2-40B4-BE49-F238E27FC236}">
                <a16:creationId xmlns:a16="http://schemas.microsoft.com/office/drawing/2014/main" id="{9666EA8E-3C80-9D6D-6862-37071F7C2C93}"/>
              </a:ext>
            </a:extLst>
          </p:cNvPr>
          <p:cNvSpPr>
            <a:spLocks noGrp="1"/>
          </p:cNvSpPr>
          <p:nvPr>
            <p:ph type="ftr" sz="quarter" idx="11"/>
          </p:nvPr>
        </p:nvSpPr>
        <p:spPr/>
        <p:txBody>
          <a:bodyPr/>
          <a:lstStyle/>
          <a:p>
            <a:r>
              <a:rPr lang="en-US"/>
              <a:t>https://www.toptechschool.us</a:t>
            </a:r>
          </a:p>
        </p:txBody>
      </p:sp>
      <p:sp>
        <p:nvSpPr>
          <p:cNvPr id="9" name="Slide Number Placeholder 8">
            <a:extLst>
              <a:ext uri="{FF2B5EF4-FFF2-40B4-BE49-F238E27FC236}">
                <a16:creationId xmlns:a16="http://schemas.microsoft.com/office/drawing/2014/main" id="{A48BE9F7-E72C-B640-C952-E872DBFD8CC7}"/>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314004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6E030-AD7B-C99F-9238-FC5AEB245C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89E7F4-7B1D-6735-8A09-2257DF4EA596}"/>
              </a:ext>
            </a:extLst>
          </p:cNvPr>
          <p:cNvSpPr>
            <a:spLocks noGrp="1"/>
          </p:cNvSpPr>
          <p:nvPr>
            <p:ph type="dt" sz="half" idx="10"/>
          </p:nvPr>
        </p:nvSpPr>
        <p:spPr/>
        <p:txBody>
          <a:bodyPr/>
          <a:lstStyle/>
          <a:p>
            <a:fld id="{5767B110-6068-4FCA-813F-0F92856133E1}" type="datetime1">
              <a:rPr lang="en-US" smtClean="0"/>
              <a:t>8/26/2023</a:t>
            </a:fld>
            <a:endParaRPr lang="en-US"/>
          </a:p>
        </p:txBody>
      </p:sp>
      <p:sp>
        <p:nvSpPr>
          <p:cNvPr id="4" name="Footer Placeholder 3">
            <a:extLst>
              <a:ext uri="{FF2B5EF4-FFF2-40B4-BE49-F238E27FC236}">
                <a16:creationId xmlns:a16="http://schemas.microsoft.com/office/drawing/2014/main" id="{03FA7C2C-C44F-A9C3-DEF1-CF31B3931AE8}"/>
              </a:ext>
            </a:extLst>
          </p:cNvPr>
          <p:cNvSpPr>
            <a:spLocks noGrp="1"/>
          </p:cNvSpPr>
          <p:nvPr>
            <p:ph type="ftr" sz="quarter" idx="11"/>
          </p:nvPr>
        </p:nvSpPr>
        <p:spPr/>
        <p:txBody>
          <a:bodyPr/>
          <a:lstStyle/>
          <a:p>
            <a:r>
              <a:rPr lang="en-US"/>
              <a:t>https://www.toptechschool.us</a:t>
            </a:r>
          </a:p>
        </p:txBody>
      </p:sp>
      <p:sp>
        <p:nvSpPr>
          <p:cNvPr id="5" name="Slide Number Placeholder 4">
            <a:extLst>
              <a:ext uri="{FF2B5EF4-FFF2-40B4-BE49-F238E27FC236}">
                <a16:creationId xmlns:a16="http://schemas.microsoft.com/office/drawing/2014/main" id="{4048F382-E07D-6EA9-4CBB-A787D7954EAE}"/>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1203633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78FBB5-BDF4-04E5-12ED-F06712E182E5}"/>
              </a:ext>
            </a:extLst>
          </p:cNvPr>
          <p:cNvSpPr>
            <a:spLocks noGrp="1"/>
          </p:cNvSpPr>
          <p:nvPr>
            <p:ph type="dt" sz="half" idx="10"/>
          </p:nvPr>
        </p:nvSpPr>
        <p:spPr/>
        <p:txBody>
          <a:bodyPr/>
          <a:lstStyle/>
          <a:p>
            <a:fld id="{93576D8C-BD2B-41E4-AD9A-1D44329263A8}" type="datetime1">
              <a:rPr lang="en-US" smtClean="0"/>
              <a:t>8/26/2023</a:t>
            </a:fld>
            <a:endParaRPr lang="en-US"/>
          </a:p>
        </p:txBody>
      </p:sp>
      <p:sp>
        <p:nvSpPr>
          <p:cNvPr id="3" name="Footer Placeholder 2">
            <a:extLst>
              <a:ext uri="{FF2B5EF4-FFF2-40B4-BE49-F238E27FC236}">
                <a16:creationId xmlns:a16="http://schemas.microsoft.com/office/drawing/2014/main" id="{9DD1E4F7-5C8F-2901-CD57-A81CB88DCB81}"/>
              </a:ext>
            </a:extLst>
          </p:cNvPr>
          <p:cNvSpPr>
            <a:spLocks noGrp="1"/>
          </p:cNvSpPr>
          <p:nvPr>
            <p:ph type="ftr" sz="quarter" idx="11"/>
          </p:nvPr>
        </p:nvSpPr>
        <p:spPr/>
        <p:txBody>
          <a:bodyPr/>
          <a:lstStyle/>
          <a:p>
            <a:r>
              <a:rPr lang="en-US"/>
              <a:t>https://www.toptechschool.us</a:t>
            </a:r>
          </a:p>
        </p:txBody>
      </p:sp>
      <p:sp>
        <p:nvSpPr>
          <p:cNvPr id="4" name="Slide Number Placeholder 3">
            <a:extLst>
              <a:ext uri="{FF2B5EF4-FFF2-40B4-BE49-F238E27FC236}">
                <a16:creationId xmlns:a16="http://schemas.microsoft.com/office/drawing/2014/main" id="{F9F21187-B599-C73D-6637-31C5C5F7315A}"/>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329696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BC1BC-C7D9-4033-F1F0-ED77834E6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0F9487-BE45-E612-B39E-3F032006CF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36B5C7-206F-20A5-ABF5-D8413BB65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1B2D5-AB55-61F6-2CE1-582C0F075776}"/>
              </a:ext>
            </a:extLst>
          </p:cNvPr>
          <p:cNvSpPr>
            <a:spLocks noGrp="1"/>
          </p:cNvSpPr>
          <p:nvPr>
            <p:ph type="dt" sz="half" idx="10"/>
          </p:nvPr>
        </p:nvSpPr>
        <p:spPr/>
        <p:txBody>
          <a:bodyPr/>
          <a:lstStyle/>
          <a:p>
            <a:fld id="{1BB5C731-17C9-47B9-8902-852EC5EA72AF}" type="datetime1">
              <a:rPr lang="en-US" smtClean="0"/>
              <a:t>8/26/2023</a:t>
            </a:fld>
            <a:endParaRPr lang="en-US"/>
          </a:p>
        </p:txBody>
      </p:sp>
      <p:sp>
        <p:nvSpPr>
          <p:cNvPr id="6" name="Footer Placeholder 5">
            <a:extLst>
              <a:ext uri="{FF2B5EF4-FFF2-40B4-BE49-F238E27FC236}">
                <a16:creationId xmlns:a16="http://schemas.microsoft.com/office/drawing/2014/main" id="{75587965-AF92-8597-E6FF-CCEEF433A3C1}"/>
              </a:ext>
            </a:extLst>
          </p:cNvPr>
          <p:cNvSpPr>
            <a:spLocks noGrp="1"/>
          </p:cNvSpPr>
          <p:nvPr>
            <p:ph type="ftr" sz="quarter" idx="11"/>
          </p:nvPr>
        </p:nvSpPr>
        <p:spPr/>
        <p:txBody>
          <a:bodyPr/>
          <a:lstStyle/>
          <a:p>
            <a:r>
              <a:rPr lang="en-US"/>
              <a:t>https://www.toptechschool.us</a:t>
            </a:r>
          </a:p>
        </p:txBody>
      </p:sp>
      <p:sp>
        <p:nvSpPr>
          <p:cNvPr id="7" name="Slide Number Placeholder 6">
            <a:extLst>
              <a:ext uri="{FF2B5EF4-FFF2-40B4-BE49-F238E27FC236}">
                <a16:creationId xmlns:a16="http://schemas.microsoft.com/office/drawing/2014/main" id="{191DBA34-4EEF-FC33-0434-9F39B0328066}"/>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200515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E50C2-8B21-1627-FEB9-FD55803FB5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4088F4-4116-644B-FD87-86CA34F9D7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DC8864-1336-72AA-4519-3E1C7E8FB0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840096-51A7-05F3-4039-C44271460738}"/>
              </a:ext>
            </a:extLst>
          </p:cNvPr>
          <p:cNvSpPr>
            <a:spLocks noGrp="1"/>
          </p:cNvSpPr>
          <p:nvPr>
            <p:ph type="dt" sz="half" idx="10"/>
          </p:nvPr>
        </p:nvSpPr>
        <p:spPr/>
        <p:txBody>
          <a:bodyPr/>
          <a:lstStyle/>
          <a:p>
            <a:fld id="{293B7D44-C5A0-4F21-80D9-980BAD7A93C3}" type="datetime1">
              <a:rPr lang="en-US" smtClean="0"/>
              <a:t>8/26/2023</a:t>
            </a:fld>
            <a:endParaRPr lang="en-US"/>
          </a:p>
        </p:txBody>
      </p:sp>
      <p:sp>
        <p:nvSpPr>
          <p:cNvPr id="6" name="Footer Placeholder 5">
            <a:extLst>
              <a:ext uri="{FF2B5EF4-FFF2-40B4-BE49-F238E27FC236}">
                <a16:creationId xmlns:a16="http://schemas.microsoft.com/office/drawing/2014/main" id="{7D16F8BE-7477-58CE-8E43-031E1B9182DE}"/>
              </a:ext>
            </a:extLst>
          </p:cNvPr>
          <p:cNvSpPr>
            <a:spLocks noGrp="1"/>
          </p:cNvSpPr>
          <p:nvPr>
            <p:ph type="ftr" sz="quarter" idx="11"/>
          </p:nvPr>
        </p:nvSpPr>
        <p:spPr/>
        <p:txBody>
          <a:bodyPr/>
          <a:lstStyle/>
          <a:p>
            <a:r>
              <a:rPr lang="en-US"/>
              <a:t>https://www.toptechschool.us</a:t>
            </a:r>
          </a:p>
        </p:txBody>
      </p:sp>
      <p:sp>
        <p:nvSpPr>
          <p:cNvPr id="7" name="Slide Number Placeholder 6">
            <a:extLst>
              <a:ext uri="{FF2B5EF4-FFF2-40B4-BE49-F238E27FC236}">
                <a16:creationId xmlns:a16="http://schemas.microsoft.com/office/drawing/2014/main" id="{C1CFA282-4C42-C0E6-6628-E17B27CA72E2}"/>
              </a:ext>
            </a:extLst>
          </p:cNvPr>
          <p:cNvSpPr>
            <a:spLocks noGrp="1"/>
          </p:cNvSpPr>
          <p:nvPr>
            <p:ph type="sldNum" sz="quarter" idx="12"/>
          </p:nvPr>
        </p:nvSpPr>
        <p:spPr/>
        <p:txBody>
          <a:bodyPr/>
          <a:lstStyle/>
          <a:p>
            <a:fld id="{1DCFAED5-7A2E-4DC4-A3BF-84AB50C06CF2}" type="slidenum">
              <a:rPr lang="en-US" smtClean="0"/>
              <a:t>‹#›</a:t>
            </a:fld>
            <a:endParaRPr lang="en-US"/>
          </a:p>
        </p:txBody>
      </p:sp>
    </p:spTree>
    <p:extLst>
      <p:ext uri="{BB962C8B-B14F-4D97-AF65-F5344CB8AC3E}">
        <p14:creationId xmlns:p14="http://schemas.microsoft.com/office/powerpoint/2010/main" val="1398128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C97EA7-47FB-45B5-E2C3-0C988D0BFE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389ED4-138F-7137-92B1-41952B13AC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8F9E13-07A8-C0C4-B95C-20312F65AF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651B8-F6D6-451C-94C6-4598363543CD}" type="datetime1">
              <a:rPr lang="en-US" smtClean="0"/>
              <a:t>8/26/2023</a:t>
            </a:fld>
            <a:endParaRPr lang="en-US"/>
          </a:p>
        </p:txBody>
      </p:sp>
      <p:sp>
        <p:nvSpPr>
          <p:cNvPr id="5" name="Footer Placeholder 4">
            <a:extLst>
              <a:ext uri="{FF2B5EF4-FFF2-40B4-BE49-F238E27FC236}">
                <a16:creationId xmlns:a16="http://schemas.microsoft.com/office/drawing/2014/main" id="{CD6ABB71-FF57-0485-51C9-392B6AD2E3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https://www.toptechschool.us</a:t>
            </a:r>
          </a:p>
        </p:txBody>
      </p:sp>
      <p:sp>
        <p:nvSpPr>
          <p:cNvPr id="6" name="Slide Number Placeholder 5">
            <a:extLst>
              <a:ext uri="{FF2B5EF4-FFF2-40B4-BE49-F238E27FC236}">
                <a16:creationId xmlns:a16="http://schemas.microsoft.com/office/drawing/2014/main" id="{9A9D84E7-444F-CBC6-3348-7542ABBC60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FAED5-7A2E-4DC4-A3BF-84AB50C06CF2}" type="slidenum">
              <a:rPr lang="en-US" smtClean="0"/>
              <a:t>‹#›</a:t>
            </a:fld>
            <a:endParaRPr lang="en-US"/>
          </a:p>
        </p:txBody>
      </p:sp>
    </p:spTree>
    <p:extLst>
      <p:ext uri="{BB962C8B-B14F-4D97-AF65-F5344CB8AC3E}">
        <p14:creationId xmlns:p14="http://schemas.microsoft.com/office/powerpoint/2010/main" val="755740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toptechschool.us/"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hyperlink" Target="https://www.baeldung.com/maven"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optechschool.u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toptechschool.u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optechschool.u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optechschool.u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phoenixnap.com/kb/install-maven-windows" TargetMode="External"/><Relationship Id="rId2" Type="http://schemas.openxmlformats.org/officeDocument/2006/relationships/hyperlink" Target="https://maven.apache.org/download.cgi"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toptechschool.us/" TargetMode="External"/><Relationship Id="rId4" Type="http://schemas.openxmlformats.org/officeDocument/2006/relationships/hyperlink" Target="https://maven.apache.org/guides/introduction/introduction-to-dependency-mechanism.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optechschool.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optechschool.u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aven.apache.org/plugins/"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toptechschool.u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hyperlink" Target="https://maven.apache.org/guides/introduction/introduction-to-the-lifecycle.html#build-lifecycle-basic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hyperlink" Target="https://maven.apache.org/guides/introduction/introduction-to-the-lifecycle.html#Lifecycle_Reference"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s://toptechschool.us/"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85" name="Rectangle 7184">
            <a:extLst>
              <a:ext uri="{FF2B5EF4-FFF2-40B4-BE49-F238E27FC236}">
                <a16:creationId xmlns:a16="http://schemas.microsoft.com/office/drawing/2014/main" id="{454966A0-ADB7-4D0B-8AE5-AACA88BFF9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7" name="Freeform: Shape 7186">
            <a:extLst>
              <a:ext uri="{FF2B5EF4-FFF2-40B4-BE49-F238E27FC236}">
                <a16:creationId xmlns:a16="http://schemas.microsoft.com/office/drawing/2014/main" id="{9CF7FE1C-8BC5-4B0C-A2BC-93AB72C90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wrap="square" rtlCol="0" anchor="ctr">
            <a:noAutofit/>
          </a:bodyPr>
          <a:lstStyle/>
          <a:p>
            <a:endParaRPr lang="en-US"/>
          </a:p>
        </p:txBody>
      </p:sp>
      <p:sp>
        <p:nvSpPr>
          <p:cNvPr id="3" name="Subtitle 2">
            <a:extLst>
              <a:ext uri="{FF2B5EF4-FFF2-40B4-BE49-F238E27FC236}">
                <a16:creationId xmlns:a16="http://schemas.microsoft.com/office/drawing/2014/main" id="{E9D770C5-3C07-01E6-53C6-F4DC3BF9563E}"/>
              </a:ext>
            </a:extLst>
          </p:cNvPr>
          <p:cNvSpPr>
            <a:spLocks noGrp="1"/>
          </p:cNvSpPr>
          <p:nvPr>
            <p:ph type="subTitle" idx="1"/>
          </p:nvPr>
        </p:nvSpPr>
        <p:spPr>
          <a:xfrm>
            <a:off x="4791075" y="4973487"/>
            <a:ext cx="6312591" cy="1246338"/>
          </a:xfrm>
        </p:spPr>
        <p:txBody>
          <a:bodyPr anchor="t">
            <a:normAutofit/>
          </a:bodyPr>
          <a:lstStyle/>
          <a:p>
            <a:pPr algn="l"/>
            <a:r>
              <a:rPr lang="en-US" sz="3600" b="1" dirty="0"/>
              <a:t>Project Management Tool </a:t>
            </a:r>
          </a:p>
          <a:p>
            <a:pPr algn="l"/>
            <a:endParaRPr lang="en-US" dirty="0"/>
          </a:p>
        </p:txBody>
      </p:sp>
      <p:pic>
        <p:nvPicPr>
          <p:cNvPr id="5" name="Google Shape;91;p1">
            <a:extLst>
              <a:ext uri="{FF2B5EF4-FFF2-40B4-BE49-F238E27FC236}">
                <a16:creationId xmlns:a16="http://schemas.microsoft.com/office/drawing/2014/main" id="{0C37E119-C48E-67DC-703D-06868DCE0DA5}"/>
              </a:ext>
            </a:extLst>
          </p:cNvPr>
          <p:cNvPicPr preferRelativeResize="0"/>
          <p:nvPr/>
        </p:nvPicPr>
        <p:blipFill rotWithShape="1">
          <a:blip r:embed="rId2"/>
          <a:srcRect l="1028" r="8089" b="-1"/>
          <a:stretch/>
        </p:blipFill>
        <p:spPr>
          <a:xfrm>
            <a:off x="740742" y="680381"/>
            <a:ext cx="3648683" cy="2587752"/>
          </a:xfrm>
          <a:prstGeom prst="rect">
            <a:avLst/>
          </a:prstGeom>
          <a:noFill/>
        </p:spPr>
      </p:pic>
      <p:pic>
        <p:nvPicPr>
          <p:cNvPr id="7170" name="Picture 2">
            <a:extLst>
              <a:ext uri="{FF2B5EF4-FFF2-40B4-BE49-F238E27FC236}">
                <a16:creationId xmlns:a16="http://schemas.microsoft.com/office/drawing/2014/main" id="{67E8E1CC-333A-9D44-CC4F-68344980F6D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663043" y="4115496"/>
            <a:ext cx="2852307" cy="721466"/>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a:extLst>
              <a:ext uri="{FF2B5EF4-FFF2-40B4-BE49-F238E27FC236}">
                <a16:creationId xmlns:a16="http://schemas.microsoft.com/office/drawing/2014/main" id="{573339D9-E48C-2CD7-0305-5CB0B0F9C7DC}"/>
              </a:ext>
            </a:extLst>
          </p:cNvPr>
          <p:cNvSpPr>
            <a:spLocks noGrp="1"/>
          </p:cNvSpPr>
          <p:nvPr>
            <p:ph type="dt" sz="half" idx="10"/>
          </p:nvPr>
        </p:nvSpPr>
        <p:spPr>
          <a:xfrm>
            <a:off x="838200" y="6356350"/>
            <a:ext cx="2743200" cy="365125"/>
          </a:xfrm>
        </p:spPr>
        <p:txBody>
          <a:bodyPr>
            <a:normAutofit/>
          </a:bodyPr>
          <a:lstStyle/>
          <a:p>
            <a:pPr>
              <a:spcAft>
                <a:spcPts val="600"/>
              </a:spcAft>
            </a:pPr>
            <a:fld id="{41B1E673-E927-40BE-9947-BA1C2F689E74}" type="datetime1">
              <a:rPr lang="en-US" smtClean="0"/>
              <a:t>8/26/2023</a:t>
            </a:fld>
            <a:endParaRPr lang="en-US"/>
          </a:p>
        </p:txBody>
      </p:sp>
      <p:sp>
        <p:nvSpPr>
          <p:cNvPr id="7" name="Slide Number Placeholder 6">
            <a:extLst>
              <a:ext uri="{FF2B5EF4-FFF2-40B4-BE49-F238E27FC236}">
                <a16:creationId xmlns:a16="http://schemas.microsoft.com/office/drawing/2014/main" id="{C1AA626E-8FDC-D714-6F57-6A3BD7C4FC75}"/>
              </a:ext>
            </a:extLst>
          </p:cNvPr>
          <p:cNvSpPr>
            <a:spLocks noGrp="1"/>
          </p:cNvSpPr>
          <p:nvPr>
            <p:ph type="sldNum" sz="quarter" idx="12"/>
          </p:nvPr>
        </p:nvSpPr>
        <p:spPr>
          <a:xfrm>
            <a:off x="8610600" y="6356350"/>
            <a:ext cx="2743200" cy="365125"/>
          </a:xfrm>
        </p:spPr>
        <p:txBody>
          <a:bodyPr>
            <a:normAutofit/>
          </a:bodyPr>
          <a:lstStyle/>
          <a:p>
            <a:pPr>
              <a:spcAft>
                <a:spcPts val="600"/>
              </a:spcAft>
            </a:pPr>
            <a:fld id="{9E4B46C7-3753-4BDD-8496-2797342392DE}" type="slidenum">
              <a:rPr lang="en-US"/>
              <a:pPr>
                <a:spcAft>
                  <a:spcPts val="600"/>
                </a:spcAft>
              </a:pPr>
              <a:t>1</a:t>
            </a:fld>
            <a:endParaRPr lang="en-US"/>
          </a:p>
        </p:txBody>
      </p:sp>
      <p:sp>
        <p:nvSpPr>
          <p:cNvPr id="8" name="TextBox 7">
            <a:extLst>
              <a:ext uri="{FF2B5EF4-FFF2-40B4-BE49-F238E27FC236}">
                <a16:creationId xmlns:a16="http://schemas.microsoft.com/office/drawing/2014/main" id="{2820881D-46B9-EF0B-37E9-B7DB62BD1456}"/>
              </a:ext>
            </a:extLst>
          </p:cNvPr>
          <p:cNvSpPr txBox="1"/>
          <p:nvPr/>
        </p:nvSpPr>
        <p:spPr>
          <a:xfrm>
            <a:off x="2209800" y="6440244"/>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spTree>
    <p:extLst>
      <p:ext uri="{BB962C8B-B14F-4D97-AF65-F5344CB8AC3E}">
        <p14:creationId xmlns:p14="http://schemas.microsoft.com/office/powerpoint/2010/main" val="1676429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CDCF7D-BC55-3CE5-7462-5B1A09AF58A9}"/>
              </a:ext>
            </a:extLst>
          </p:cNvPr>
          <p:cNvSpPr>
            <a:spLocks noGrp="1"/>
          </p:cNvSpPr>
          <p:nvPr>
            <p:ph idx="1"/>
          </p:nvPr>
        </p:nvSpPr>
        <p:spPr>
          <a:xfrm>
            <a:off x="838200" y="390617"/>
            <a:ext cx="11117950" cy="6152226"/>
          </a:xfrm>
        </p:spPr>
        <p:txBody>
          <a:bodyPr/>
          <a:lstStyle/>
          <a:p>
            <a:pPr marL="0" marR="0" indent="0" algn="ctr">
              <a:lnSpc>
                <a:spcPct val="107000"/>
              </a:lnSpc>
              <a:spcBef>
                <a:spcPts val="0"/>
              </a:spcBef>
              <a:spcAft>
                <a:spcPts val="800"/>
              </a:spcAft>
              <a:buNone/>
            </a:pPr>
            <a:r>
              <a:rPr lang="en-US" b="1" dirty="0">
                <a:solidFill>
                  <a:srgbClr val="000000"/>
                </a:solidFill>
                <a:effectLst/>
                <a:ea typeface="Calibri" panose="020F0502020204030204" pitchFamily="34" charset="0"/>
                <a:cs typeface="Arial" panose="020B0604020202020204" pitchFamily="34" charset="0"/>
              </a:rPr>
              <a:t>What is Packaging in Maven? </a:t>
            </a:r>
            <a:endParaRPr lang="en-US" dirty="0">
              <a:effectLst/>
              <a:ea typeface="Calibri" panose="020F0502020204030204" pitchFamily="34" charset="0"/>
              <a:cs typeface="Arial" panose="020B0604020202020204" pitchFamily="34" charset="0"/>
            </a:endParaRPr>
          </a:p>
          <a:p>
            <a:pPr marL="0" indent="0">
              <a:buNone/>
            </a:pPr>
            <a:r>
              <a:rPr lang="en-US" sz="1600" dirty="0">
                <a:solidFill>
                  <a:srgbClr val="000000"/>
                </a:solidFill>
                <a:effectLst/>
                <a:ea typeface="Calibri" panose="020F0502020204030204" pitchFamily="34" charset="0"/>
              </a:rPr>
              <a:t>The packaging type is an important aspect of any Maven project. It specifies the type of artifact the project produces. Generally, a build produces a jar, war, pom, or other executable. </a:t>
            </a:r>
          </a:p>
          <a:p>
            <a:pPr marL="0" indent="0">
              <a:buNone/>
            </a:pPr>
            <a:r>
              <a:rPr lang="en-US" sz="1600" b="0" i="0" dirty="0">
                <a:solidFill>
                  <a:srgbClr val="000000"/>
                </a:solidFill>
                <a:effectLst/>
              </a:rPr>
              <a:t>Maven produces artefacts, and the "maven package" goal is the one that will compile the code, gather the resources, run the unit tests and build a deployable artefact (JAR, WAR, EAR, </a:t>
            </a:r>
            <a:r>
              <a:rPr lang="en-US" sz="1600" b="0" i="1" dirty="0">
                <a:solidFill>
                  <a:srgbClr val="000000"/>
                </a:solidFill>
                <a:effectLst/>
              </a:rPr>
              <a:t>etc.</a:t>
            </a:r>
            <a:r>
              <a:rPr lang="en-US" sz="1600" b="0" i="0" dirty="0">
                <a:solidFill>
                  <a:srgbClr val="000000"/>
                </a:solidFill>
                <a:effectLst/>
              </a:rPr>
              <a:t>).</a:t>
            </a:r>
            <a:br>
              <a:rPr lang="en-US" sz="1600" dirty="0"/>
            </a:br>
            <a:br>
              <a:rPr lang="en-US" sz="1600" dirty="0"/>
            </a:br>
            <a:r>
              <a:rPr lang="en-US" sz="1600" b="0" i="0" dirty="0">
                <a:solidFill>
                  <a:srgbClr val="000000"/>
                </a:solidFill>
                <a:effectLst/>
              </a:rPr>
              <a:t>The products of Maven are always written to the "target" directory. "</a:t>
            </a:r>
            <a:r>
              <a:rPr lang="en-US" sz="1600" b="0" i="0" dirty="0" err="1">
                <a:solidFill>
                  <a:srgbClr val="000000"/>
                </a:solidFill>
                <a:effectLst/>
              </a:rPr>
              <a:t>mvn</a:t>
            </a:r>
            <a:r>
              <a:rPr lang="en-US" sz="1600" b="0" i="0" dirty="0">
                <a:solidFill>
                  <a:srgbClr val="000000"/>
                </a:solidFill>
                <a:effectLst/>
              </a:rPr>
              <a:t> clean will erase these products, so to build a package using the command ; use  "</a:t>
            </a:r>
            <a:r>
              <a:rPr lang="en-US" sz="1600" b="0" i="0" dirty="0" err="1">
                <a:solidFill>
                  <a:srgbClr val="000000"/>
                </a:solidFill>
                <a:effectLst/>
              </a:rPr>
              <a:t>mvn</a:t>
            </a:r>
            <a:r>
              <a:rPr lang="en-US" sz="1600" b="0" i="0" dirty="0">
                <a:solidFill>
                  <a:srgbClr val="000000"/>
                </a:solidFill>
                <a:effectLst/>
              </a:rPr>
              <a:t> clean package“  or  </a:t>
            </a:r>
            <a:r>
              <a:rPr lang="en-US" sz="1600" b="0" i="0" dirty="0" err="1">
                <a:solidFill>
                  <a:srgbClr val="000000"/>
                </a:solidFill>
                <a:effectLst/>
              </a:rPr>
              <a:t>mvn</a:t>
            </a:r>
            <a:r>
              <a:rPr lang="en-US" sz="1600" b="0" i="0" dirty="0">
                <a:solidFill>
                  <a:srgbClr val="000000"/>
                </a:solidFill>
                <a:effectLst/>
              </a:rPr>
              <a:t> package –</a:t>
            </a:r>
            <a:r>
              <a:rPr lang="en-US" sz="1600" b="0" i="0" dirty="0" err="1">
                <a:solidFill>
                  <a:srgbClr val="000000"/>
                </a:solidFill>
                <a:effectLst/>
              </a:rPr>
              <a:t>Dmaven.test.skip</a:t>
            </a:r>
            <a:br>
              <a:rPr lang="en-US" sz="1600" dirty="0"/>
            </a:br>
            <a:br>
              <a:rPr lang="en-US" sz="1600" dirty="0"/>
            </a:br>
            <a:r>
              <a:rPr lang="en-US" sz="1600" b="0" i="0" dirty="0">
                <a:solidFill>
                  <a:srgbClr val="000000"/>
                </a:solidFill>
                <a:effectLst/>
              </a:rPr>
              <a:t>"packaging jar" means quite simply that the goal is to produce a jar file in the target directory. "packaging war" would build a WAR file.</a:t>
            </a:r>
            <a:endParaRPr lang="en-US" sz="1600" dirty="0">
              <a:solidFill>
                <a:srgbClr val="000000"/>
              </a:solidFill>
              <a:effectLst/>
              <a:ea typeface="Calibri" panose="020F0502020204030204" pitchFamily="34" charset="0"/>
            </a:endParaRPr>
          </a:p>
          <a:p>
            <a:pPr marL="0" marR="0" indent="0">
              <a:lnSpc>
                <a:spcPct val="107000"/>
              </a:lnSpc>
              <a:spcBef>
                <a:spcPts val="2520"/>
              </a:spcBef>
              <a:spcAft>
                <a:spcPts val="1560"/>
              </a:spcAft>
              <a:buNone/>
            </a:pPr>
            <a:r>
              <a:rPr lang="en-US" sz="1600" b="1" dirty="0">
                <a:solidFill>
                  <a:srgbClr val="000000"/>
                </a:solidFill>
                <a:effectLst/>
                <a:ea typeface="Times New Roman" panose="02020603050405020304" pitchFamily="18" charset="0"/>
                <a:cs typeface="Times New Roman" panose="02020603050405020304" pitchFamily="18" charset="0"/>
              </a:rPr>
              <a:t>Default Packaging Types</a:t>
            </a:r>
            <a:endParaRPr lang="en-US" sz="16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750"/>
              </a:spcAft>
              <a:buNone/>
            </a:pPr>
            <a:r>
              <a:rPr lang="en-US" sz="1600" u="sng" dirty="0">
                <a:solidFill>
                  <a:srgbClr val="267438"/>
                </a:solidFill>
                <a:effectLst/>
                <a:ea typeface="Times New Roman" panose="02020603050405020304" pitchFamily="18" charset="0"/>
                <a:cs typeface="Times New Roman" panose="02020603050405020304" pitchFamily="18" charset="0"/>
                <a:hlinkClick r:id="rId2"/>
              </a:rPr>
              <a:t>Maven</a:t>
            </a:r>
            <a:r>
              <a:rPr lang="en-US" sz="1600" dirty="0">
                <a:solidFill>
                  <a:srgbClr val="000000"/>
                </a:solidFill>
                <a:effectLst/>
                <a:ea typeface="Times New Roman" panose="02020603050405020304" pitchFamily="18" charset="0"/>
                <a:cs typeface="Times New Roman" panose="02020603050405020304" pitchFamily="18" charset="0"/>
              </a:rPr>
              <a:t> offers many default packaging types that include a </a:t>
            </a:r>
            <a:r>
              <a:rPr lang="en-US" sz="1600" i="1" dirty="0">
                <a:solidFill>
                  <a:srgbClr val="000000"/>
                </a:solidFill>
                <a:effectLst/>
                <a:ea typeface="Times New Roman" panose="02020603050405020304" pitchFamily="18" charset="0"/>
                <a:cs typeface="Times New Roman" panose="02020603050405020304" pitchFamily="18" charset="0"/>
              </a:rPr>
              <a:t>jar</a:t>
            </a:r>
            <a:r>
              <a:rPr lang="en-US" sz="1600" dirty="0">
                <a:solidFill>
                  <a:srgbClr val="000000"/>
                </a:solidFill>
                <a:effectLst/>
                <a:ea typeface="Times New Roman" panose="02020603050405020304" pitchFamily="18" charset="0"/>
                <a:cs typeface="Times New Roman" panose="02020603050405020304" pitchFamily="18" charset="0"/>
              </a:rPr>
              <a:t>, </a:t>
            </a:r>
            <a:r>
              <a:rPr lang="en-US" sz="1600" i="1" dirty="0">
                <a:solidFill>
                  <a:srgbClr val="000000"/>
                </a:solidFill>
                <a:effectLst/>
                <a:ea typeface="Times New Roman" panose="02020603050405020304" pitchFamily="18" charset="0"/>
                <a:cs typeface="Times New Roman" panose="02020603050405020304" pitchFamily="18" charset="0"/>
              </a:rPr>
              <a:t>war</a:t>
            </a:r>
            <a:r>
              <a:rPr lang="en-US" sz="1600" dirty="0">
                <a:solidFill>
                  <a:srgbClr val="000000"/>
                </a:solidFill>
                <a:effectLst/>
                <a:ea typeface="Times New Roman" panose="02020603050405020304" pitchFamily="18" charset="0"/>
                <a:cs typeface="Times New Roman" panose="02020603050405020304" pitchFamily="18" charset="0"/>
              </a:rPr>
              <a:t>, </a:t>
            </a:r>
            <a:r>
              <a:rPr lang="en-US" sz="1600" i="1" dirty="0">
                <a:solidFill>
                  <a:srgbClr val="000000"/>
                </a:solidFill>
                <a:effectLst/>
                <a:ea typeface="Times New Roman" panose="02020603050405020304" pitchFamily="18" charset="0"/>
                <a:cs typeface="Times New Roman" panose="02020603050405020304" pitchFamily="18" charset="0"/>
              </a:rPr>
              <a:t>ear</a:t>
            </a:r>
            <a:r>
              <a:rPr lang="en-US" sz="1600" dirty="0">
                <a:solidFill>
                  <a:srgbClr val="000000"/>
                </a:solidFill>
                <a:effectLst/>
                <a:ea typeface="Times New Roman" panose="02020603050405020304" pitchFamily="18" charset="0"/>
                <a:cs typeface="Times New Roman" panose="02020603050405020304" pitchFamily="18" charset="0"/>
              </a:rPr>
              <a:t>, </a:t>
            </a:r>
            <a:r>
              <a:rPr lang="en-US" sz="1600" i="1" dirty="0">
                <a:solidFill>
                  <a:srgbClr val="000000"/>
                </a:solidFill>
                <a:effectLst/>
                <a:ea typeface="Times New Roman" panose="02020603050405020304" pitchFamily="18" charset="0"/>
                <a:cs typeface="Times New Roman" panose="02020603050405020304" pitchFamily="18" charset="0"/>
              </a:rPr>
              <a:t>pom</a:t>
            </a:r>
            <a:r>
              <a:rPr lang="en-US" sz="1600" dirty="0">
                <a:solidFill>
                  <a:srgbClr val="000000"/>
                </a:solidFill>
                <a:effectLst/>
                <a:ea typeface="Times New Roman" panose="02020603050405020304" pitchFamily="18" charset="0"/>
                <a:cs typeface="Times New Roman" panose="02020603050405020304" pitchFamily="18" charset="0"/>
              </a:rPr>
              <a:t>, </a:t>
            </a:r>
            <a:r>
              <a:rPr lang="en-US" sz="1600" i="1" dirty="0" err="1">
                <a:solidFill>
                  <a:srgbClr val="000000"/>
                </a:solidFill>
                <a:effectLst/>
                <a:ea typeface="Times New Roman" panose="02020603050405020304" pitchFamily="18" charset="0"/>
                <a:cs typeface="Times New Roman" panose="02020603050405020304" pitchFamily="18" charset="0"/>
              </a:rPr>
              <a:t>rar</a:t>
            </a:r>
            <a:r>
              <a:rPr lang="en-US" sz="1600" dirty="0">
                <a:solidFill>
                  <a:srgbClr val="000000"/>
                </a:solidFill>
                <a:effectLst/>
                <a:ea typeface="Times New Roman" panose="02020603050405020304" pitchFamily="18" charset="0"/>
                <a:cs typeface="Times New Roman" panose="02020603050405020304" pitchFamily="18" charset="0"/>
              </a:rPr>
              <a:t>, </a:t>
            </a:r>
            <a:r>
              <a:rPr lang="en-US" sz="1600" i="1" dirty="0" err="1">
                <a:solidFill>
                  <a:srgbClr val="000000"/>
                </a:solidFill>
                <a:effectLst/>
                <a:ea typeface="Times New Roman" panose="02020603050405020304" pitchFamily="18" charset="0"/>
                <a:cs typeface="Times New Roman" panose="02020603050405020304" pitchFamily="18" charset="0"/>
              </a:rPr>
              <a:t>ejb</a:t>
            </a:r>
            <a:r>
              <a:rPr lang="en-US" sz="1600" i="1" dirty="0">
                <a:solidFill>
                  <a:srgbClr val="000000"/>
                </a:solidFill>
                <a:ea typeface="Times New Roman" panose="02020603050405020304" pitchFamily="18" charset="0"/>
                <a:cs typeface="Times New Roman" panose="02020603050405020304" pitchFamily="18" charset="0"/>
              </a:rPr>
              <a:t> etc.</a:t>
            </a:r>
          </a:p>
          <a:p>
            <a:pPr marL="0" marR="0" indent="0">
              <a:lnSpc>
                <a:spcPct val="107000"/>
              </a:lnSpc>
              <a:spcBef>
                <a:spcPts val="0"/>
              </a:spcBef>
              <a:spcAft>
                <a:spcPts val="750"/>
              </a:spcAft>
              <a:buNone/>
            </a:pPr>
            <a:r>
              <a:rPr lang="en-US" sz="1600" dirty="0">
                <a:solidFill>
                  <a:srgbClr val="000000"/>
                </a:solidFill>
                <a:effectLst/>
                <a:ea typeface="Times New Roman" panose="02020603050405020304" pitchFamily="18" charset="0"/>
                <a:cs typeface="Times New Roman" panose="02020603050405020304" pitchFamily="18" charset="0"/>
              </a:rPr>
              <a:t> Each packaging type follows a build lifecycle that consists of phases. </a:t>
            </a:r>
          </a:p>
          <a:p>
            <a:pPr marL="0" marR="0" indent="0">
              <a:lnSpc>
                <a:spcPct val="107000"/>
              </a:lnSpc>
              <a:spcBef>
                <a:spcPts val="0"/>
              </a:spcBef>
              <a:spcAft>
                <a:spcPts val="750"/>
              </a:spcAft>
              <a:buNone/>
            </a:pPr>
            <a:r>
              <a:rPr lang="en-US" sz="1600" dirty="0">
                <a:solidFill>
                  <a:srgbClr val="000000"/>
                </a:solidFill>
                <a:effectLst/>
                <a:ea typeface="Times New Roman" panose="02020603050405020304" pitchFamily="18" charset="0"/>
                <a:cs typeface="Times New Roman" panose="02020603050405020304" pitchFamily="18" charset="0"/>
              </a:rPr>
              <a:t>Usually, every phase is a sequence of goals and performs a specific task.</a:t>
            </a:r>
            <a:endParaRPr lang="en-US" sz="1600" dirty="0">
              <a:effectLst/>
              <a:ea typeface="Calibri" panose="020F0502020204030204" pitchFamily="34" charset="0"/>
              <a:cs typeface="Arial" panose="020B0604020202020204" pitchFamily="34" charset="0"/>
            </a:endParaRPr>
          </a:p>
          <a:p>
            <a:pPr marL="0" indent="0">
              <a:buNone/>
            </a:pPr>
            <a:r>
              <a:rPr lang="en-US" sz="1600" b="1" dirty="0">
                <a:solidFill>
                  <a:srgbClr val="000000"/>
                </a:solidFill>
                <a:effectLst/>
                <a:ea typeface="Times New Roman" panose="02020603050405020304" pitchFamily="18" charset="0"/>
                <a:cs typeface="Times New Roman" panose="02020603050405020304" pitchFamily="18" charset="0"/>
              </a:rPr>
              <a:t>Java archive </a:t>
            </a:r>
            <a:r>
              <a:rPr lang="en-US" sz="1600" dirty="0">
                <a:solidFill>
                  <a:srgbClr val="000000"/>
                </a:solidFill>
                <a:effectLst/>
                <a:ea typeface="Times New Roman" panose="02020603050405020304" pitchFamily="18" charset="0"/>
                <a:cs typeface="Times New Roman" panose="02020603050405020304" pitchFamily="18" charset="0"/>
              </a:rPr>
              <a:t>– or </a:t>
            </a:r>
            <a:r>
              <a:rPr lang="en-US" sz="1600" i="1" dirty="0">
                <a:solidFill>
                  <a:srgbClr val="000000"/>
                </a:solidFill>
                <a:effectLst/>
                <a:ea typeface="Times New Roman" panose="02020603050405020304" pitchFamily="18" charset="0"/>
                <a:cs typeface="Times New Roman" panose="02020603050405020304" pitchFamily="18" charset="0"/>
              </a:rPr>
              <a:t>jar </a:t>
            </a:r>
            <a:r>
              <a:rPr lang="en-US" sz="1600" dirty="0">
                <a:solidFill>
                  <a:srgbClr val="000000"/>
                </a:solidFill>
                <a:effectLst/>
                <a:ea typeface="Times New Roman" panose="02020603050405020304" pitchFamily="18" charset="0"/>
                <a:cs typeface="Times New Roman" panose="02020603050405020304" pitchFamily="18" charset="0"/>
              </a:rPr>
              <a:t>– is one of the most popular packaging types. Projects with this packaging type produce a compressed zip file with the </a:t>
            </a:r>
            <a:r>
              <a:rPr lang="en-US" sz="1600" i="1" dirty="0">
                <a:solidFill>
                  <a:srgbClr val="000000"/>
                </a:solidFill>
                <a:effectLst/>
                <a:ea typeface="Times New Roman" panose="02020603050405020304" pitchFamily="18" charset="0"/>
                <a:cs typeface="Times New Roman" panose="02020603050405020304" pitchFamily="18" charset="0"/>
              </a:rPr>
              <a:t>.jar</a:t>
            </a:r>
            <a:r>
              <a:rPr lang="en-US" sz="1600" dirty="0">
                <a:solidFill>
                  <a:srgbClr val="000000"/>
                </a:solidFill>
                <a:effectLst/>
                <a:ea typeface="Times New Roman" panose="02020603050405020304" pitchFamily="18" charset="0"/>
                <a:cs typeface="Times New Roman" panose="02020603050405020304" pitchFamily="18" charset="0"/>
              </a:rPr>
              <a:t> extension. It may include pure Java classes, interfaces, resources, and metadata files.</a:t>
            </a:r>
            <a:endParaRPr lang="en-US" sz="1600" dirty="0">
              <a:effectLst/>
              <a:ea typeface="Calibri" panose="020F0502020204030204" pitchFamily="34" charset="0"/>
              <a:cs typeface="Arial" panose="020B0604020202020204" pitchFamily="34" charset="0"/>
            </a:endParaRPr>
          </a:p>
          <a:p>
            <a:pPr marL="0" indent="0">
              <a:buNone/>
            </a:pPr>
            <a:endParaRPr lang="en-US" dirty="0"/>
          </a:p>
        </p:txBody>
      </p:sp>
      <p:sp>
        <p:nvSpPr>
          <p:cNvPr id="6" name="Date Placeholder 5">
            <a:extLst>
              <a:ext uri="{FF2B5EF4-FFF2-40B4-BE49-F238E27FC236}">
                <a16:creationId xmlns:a16="http://schemas.microsoft.com/office/drawing/2014/main" id="{76773A63-A9E3-AE13-C466-39F799392314}"/>
              </a:ext>
            </a:extLst>
          </p:cNvPr>
          <p:cNvSpPr>
            <a:spLocks noGrp="1"/>
          </p:cNvSpPr>
          <p:nvPr>
            <p:ph type="dt" sz="half" idx="10"/>
          </p:nvPr>
        </p:nvSpPr>
        <p:spPr/>
        <p:txBody>
          <a:bodyPr/>
          <a:lstStyle/>
          <a:p>
            <a:fld id="{52F2482C-3DC0-4AB2-BB42-86956BE107E9}" type="datetime1">
              <a:rPr lang="en-US" smtClean="0"/>
              <a:t>8/26/2023</a:t>
            </a:fld>
            <a:endParaRPr lang="en-US"/>
          </a:p>
        </p:txBody>
      </p:sp>
      <p:sp>
        <p:nvSpPr>
          <p:cNvPr id="7" name="Slide Number Placeholder 6">
            <a:extLst>
              <a:ext uri="{FF2B5EF4-FFF2-40B4-BE49-F238E27FC236}">
                <a16:creationId xmlns:a16="http://schemas.microsoft.com/office/drawing/2014/main" id="{8FFDF110-D55A-9851-57DC-B14A7BAEC03A}"/>
              </a:ext>
            </a:extLst>
          </p:cNvPr>
          <p:cNvSpPr>
            <a:spLocks noGrp="1"/>
          </p:cNvSpPr>
          <p:nvPr>
            <p:ph type="sldNum" sz="quarter" idx="12"/>
          </p:nvPr>
        </p:nvSpPr>
        <p:spPr/>
        <p:txBody>
          <a:bodyPr/>
          <a:lstStyle/>
          <a:p>
            <a:fld id="{1DCFAED5-7A2E-4DC4-A3BF-84AB50C06CF2}" type="slidenum">
              <a:rPr lang="en-US" smtClean="0"/>
              <a:t>10</a:t>
            </a:fld>
            <a:endParaRPr lang="en-US"/>
          </a:p>
        </p:txBody>
      </p:sp>
      <p:sp>
        <p:nvSpPr>
          <p:cNvPr id="8" name="TextBox 7">
            <a:extLst>
              <a:ext uri="{FF2B5EF4-FFF2-40B4-BE49-F238E27FC236}">
                <a16:creationId xmlns:a16="http://schemas.microsoft.com/office/drawing/2014/main" id="{F9E40AE0-39E7-8CF9-5B98-0F7AA606670F}"/>
              </a:ext>
            </a:extLst>
          </p:cNvPr>
          <p:cNvSpPr txBox="1"/>
          <p:nvPr/>
        </p:nvSpPr>
        <p:spPr>
          <a:xfrm>
            <a:off x="2023316" y="6440244"/>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9" name="Google Shape;137;p5">
            <a:extLst>
              <a:ext uri="{FF2B5EF4-FFF2-40B4-BE49-F238E27FC236}">
                <a16:creationId xmlns:a16="http://schemas.microsoft.com/office/drawing/2014/main" id="{11FD620B-1182-B4F2-B794-3FEFA0DE8438}"/>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982533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FF349A8-562E-F89B-0F21-F809A50DA3F2}"/>
              </a:ext>
            </a:extLst>
          </p:cNvPr>
          <p:cNvPicPr>
            <a:picLocks noChangeAspect="1"/>
          </p:cNvPicPr>
          <p:nvPr/>
        </p:nvPicPr>
        <p:blipFill>
          <a:blip r:embed="rId2"/>
          <a:stretch>
            <a:fillRect/>
          </a:stretch>
        </p:blipFill>
        <p:spPr>
          <a:xfrm>
            <a:off x="1225117" y="3495100"/>
            <a:ext cx="6630695" cy="3073973"/>
          </a:xfrm>
          <a:prstGeom prst="rect">
            <a:avLst/>
          </a:prstGeom>
        </p:spPr>
      </p:pic>
      <p:sp>
        <p:nvSpPr>
          <p:cNvPr id="5" name="Rectangle 1">
            <a:extLst>
              <a:ext uri="{FF2B5EF4-FFF2-40B4-BE49-F238E27FC236}">
                <a16:creationId xmlns:a16="http://schemas.microsoft.com/office/drawing/2014/main" id="{C9617066-E53F-720C-72BB-BE7BA7FACC42}"/>
              </a:ext>
            </a:extLst>
          </p:cNvPr>
          <p:cNvSpPr>
            <a:spLocks noChangeArrowheads="1"/>
          </p:cNvSpPr>
          <p:nvPr/>
        </p:nvSpPr>
        <p:spPr bwMode="auto">
          <a:xfrm>
            <a:off x="475538" y="412373"/>
            <a:ext cx="11438295" cy="2881686"/>
          </a:xfrm>
          <a:prstGeom prst="rect">
            <a:avLst/>
          </a:prstGeom>
          <a:solidFill>
            <a:srgbClr val="F7F7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333333"/>
                </a:solidFill>
                <a:effectLst/>
                <a:latin typeface="Helvetica Neue"/>
              </a:rPr>
              <a:t>Packaging….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rgbClr val="333333"/>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333333"/>
                </a:solidFill>
                <a:effectLst/>
                <a:latin typeface="+mn-lt"/>
              </a:rPr>
              <a:t>The first, and most common way, is to set the packaging for your project via the equally named POM element </a:t>
            </a:r>
            <a:r>
              <a:rPr kumimoji="0" lang="en-US" altLang="en-US" b="0" i="0" u="none" strike="noStrike" cap="none" normalizeH="0" baseline="0" dirty="0">
                <a:ln>
                  <a:noFill/>
                </a:ln>
                <a:solidFill>
                  <a:srgbClr val="DD1144"/>
                </a:solidFill>
                <a:effectLst/>
                <a:latin typeface="+mn-lt"/>
              </a:rPr>
              <a:t>&lt;packaging&gt;</a:t>
            </a:r>
            <a:r>
              <a:rPr kumimoji="0" lang="en-US" altLang="en-US" b="0" i="0" u="none" strike="noStrike" cap="none" normalizeH="0" baseline="0" dirty="0">
                <a:ln>
                  <a:noFill/>
                </a:ln>
                <a:solidFill>
                  <a:srgbClr val="333333"/>
                </a:solidFill>
                <a:effectLst/>
                <a:latin typeface="+mn-lt"/>
              </a:rPr>
              <a:t>. Some of the valid packaging values are </a:t>
            </a:r>
            <a:r>
              <a:rPr kumimoji="0" lang="en-US" altLang="en-US" b="0" i="0" u="none" strike="noStrike" cap="none" normalizeH="0" baseline="0" dirty="0">
                <a:ln>
                  <a:noFill/>
                </a:ln>
                <a:solidFill>
                  <a:srgbClr val="DD1144"/>
                </a:solidFill>
                <a:effectLst/>
                <a:latin typeface="+mn-lt"/>
              </a:rPr>
              <a:t>jar</a:t>
            </a:r>
            <a:r>
              <a:rPr kumimoji="0" lang="en-US" altLang="en-US" b="0" i="0" u="none" strike="noStrike" cap="none" normalizeH="0" baseline="0" dirty="0">
                <a:ln>
                  <a:noFill/>
                </a:ln>
                <a:solidFill>
                  <a:srgbClr val="333333"/>
                </a:solidFill>
                <a:effectLst/>
                <a:latin typeface="+mn-lt"/>
              </a:rPr>
              <a:t>, </a:t>
            </a:r>
            <a:r>
              <a:rPr kumimoji="0" lang="en-US" altLang="en-US" b="0" i="0" u="none" strike="noStrike" cap="none" normalizeH="0" baseline="0" dirty="0">
                <a:ln>
                  <a:noFill/>
                </a:ln>
                <a:solidFill>
                  <a:srgbClr val="DD1144"/>
                </a:solidFill>
                <a:effectLst/>
                <a:latin typeface="+mn-lt"/>
              </a:rPr>
              <a:t>war</a:t>
            </a:r>
            <a:r>
              <a:rPr kumimoji="0" lang="en-US" altLang="en-US" b="0" i="0" u="none" strike="noStrike" cap="none" normalizeH="0" baseline="0" dirty="0">
                <a:ln>
                  <a:noFill/>
                </a:ln>
                <a:solidFill>
                  <a:srgbClr val="333333"/>
                </a:solidFill>
                <a:effectLst/>
                <a:latin typeface="+mn-lt"/>
              </a:rPr>
              <a:t>, </a:t>
            </a:r>
            <a:r>
              <a:rPr kumimoji="0" lang="en-US" altLang="en-US" b="0" i="0" u="none" strike="noStrike" cap="none" normalizeH="0" baseline="0" dirty="0">
                <a:ln>
                  <a:noFill/>
                </a:ln>
                <a:solidFill>
                  <a:srgbClr val="DD1144"/>
                </a:solidFill>
                <a:effectLst/>
                <a:latin typeface="+mn-lt"/>
              </a:rPr>
              <a:t>ear</a:t>
            </a:r>
            <a:r>
              <a:rPr kumimoji="0" lang="en-US" altLang="en-US" b="0" i="0" u="none" strike="noStrike" cap="none" normalizeH="0" baseline="0" dirty="0">
                <a:ln>
                  <a:noFill/>
                </a:ln>
                <a:solidFill>
                  <a:srgbClr val="333333"/>
                </a:solidFill>
                <a:effectLst/>
                <a:latin typeface="+mn-lt"/>
              </a:rPr>
              <a:t> and </a:t>
            </a:r>
            <a:r>
              <a:rPr kumimoji="0" lang="en-US" altLang="en-US" b="0" i="0" u="none" strike="noStrike" cap="none" normalizeH="0" baseline="0" dirty="0">
                <a:ln>
                  <a:noFill/>
                </a:ln>
                <a:solidFill>
                  <a:srgbClr val="DD1144"/>
                </a:solidFill>
                <a:effectLst/>
                <a:latin typeface="+mn-lt"/>
              </a:rPr>
              <a:t>pom</a:t>
            </a:r>
            <a:r>
              <a:rPr kumimoji="0" lang="en-US" altLang="en-US" b="0" i="0" u="none" strike="noStrike" cap="none" normalizeH="0" baseline="0" dirty="0">
                <a:ln>
                  <a:noFill/>
                </a:ln>
                <a:solidFill>
                  <a:srgbClr val="333333"/>
                </a:solidFill>
                <a:effectLst/>
                <a:latin typeface="+mn-lt"/>
              </a:rPr>
              <a:t>. If no packaging value has been specified, it will default to </a:t>
            </a:r>
            <a:r>
              <a:rPr kumimoji="0" lang="en-US" altLang="en-US" b="0" i="0" u="none" strike="noStrike" cap="none" normalizeH="0" baseline="0" dirty="0">
                <a:ln>
                  <a:noFill/>
                </a:ln>
                <a:solidFill>
                  <a:srgbClr val="DD1144"/>
                </a:solidFill>
                <a:effectLst/>
                <a:latin typeface="+mn-lt"/>
              </a:rPr>
              <a:t>jar</a:t>
            </a:r>
            <a:r>
              <a:rPr kumimoji="0" lang="en-US" altLang="en-US" b="0" i="0" u="none" strike="noStrike" cap="none" normalizeH="0" baseline="0" dirty="0">
                <a:ln>
                  <a:noFill/>
                </a:ln>
                <a:solidFill>
                  <a:srgbClr val="333333"/>
                </a:solidFill>
                <a:effectLst/>
                <a:latin typeface="+mn-lt"/>
              </a:rPr>
              <a:t>.</a:t>
            </a:r>
            <a:endParaRPr kumimoji="0" lang="en-US" altLang="en-US"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333333"/>
                </a:solidFill>
                <a:effectLst/>
                <a:latin typeface="+mn-lt"/>
              </a:rPr>
              <a:t>Each packaging contains a list of goals to bind to a particular phase. For example, the </a:t>
            </a:r>
            <a:r>
              <a:rPr kumimoji="0" lang="en-US" altLang="en-US" b="0" i="0" u="none" strike="noStrike" cap="none" normalizeH="0" baseline="0" dirty="0">
                <a:ln>
                  <a:noFill/>
                </a:ln>
                <a:solidFill>
                  <a:srgbClr val="DD1144"/>
                </a:solidFill>
                <a:effectLst/>
                <a:latin typeface="+mn-lt"/>
              </a:rPr>
              <a:t>jar</a:t>
            </a:r>
            <a:r>
              <a:rPr kumimoji="0" lang="en-US" altLang="en-US" b="0" i="0" u="none" strike="noStrike" cap="none" normalizeH="0" baseline="0" dirty="0">
                <a:ln>
                  <a:noFill/>
                </a:ln>
                <a:solidFill>
                  <a:srgbClr val="333333"/>
                </a:solidFill>
                <a:effectLst/>
                <a:latin typeface="+mn-lt"/>
              </a:rPr>
              <a:t> packaging will bind the following goals to build phases of the default lifecycle.</a:t>
            </a:r>
          </a:p>
          <a:p>
            <a:pPr marL="0" marR="0" lvl="0" indent="0" algn="l" defTabSz="914400" rtl="0" eaLnBrk="0" fontAlgn="base" latinLnBrk="0" hangingPunct="0">
              <a:lnSpc>
                <a:spcPct val="100000"/>
              </a:lnSpc>
              <a:spcBef>
                <a:spcPct val="0"/>
              </a:spcBef>
              <a:spcAft>
                <a:spcPct val="0"/>
              </a:spcAft>
              <a:buClrTx/>
              <a:buSzTx/>
              <a:buFontTx/>
              <a:buNone/>
              <a:tabLst/>
            </a:pPr>
            <a:r>
              <a:rPr lang="en-US" sz="1800" dirty="0">
                <a:solidFill>
                  <a:srgbClr val="000000"/>
                </a:solidFill>
                <a:effectLst/>
                <a:latin typeface="+mn-lt"/>
                <a:ea typeface="Times New Roman" panose="02020603050405020304" pitchFamily="18" charset="0"/>
                <a:cs typeface="Times New Roman" panose="02020603050405020304" pitchFamily="18" charset="0"/>
              </a:rPr>
              <a:t>let's define the packaging type of a </a:t>
            </a:r>
            <a:r>
              <a:rPr lang="en-US" sz="1800" i="1" dirty="0">
                <a:solidFill>
                  <a:srgbClr val="000000"/>
                </a:solidFill>
                <a:effectLst/>
                <a:latin typeface="+mn-lt"/>
                <a:ea typeface="Times New Roman" panose="02020603050405020304" pitchFamily="18" charset="0"/>
                <a:cs typeface="Times New Roman" panose="02020603050405020304" pitchFamily="18" charset="0"/>
              </a:rPr>
              <a:t>jar</a:t>
            </a:r>
            <a:r>
              <a:rPr lang="en-US" sz="1800" dirty="0">
                <a:solidFill>
                  <a:srgbClr val="000000"/>
                </a:solidFill>
                <a:effectLst/>
                <a:latin typeface="+mn-lt"/>
                <a:ea typeface="Times New Roman" panose="02020603050405020304" pitchFamily="18" charset="0"/>
                <a:cs typeface="Times New Roman" panose="02020603050405020304" pitchFamily="18" charset="0"/>
              </a:rPr>
              <a:t> project:</a:t>
            </a:r>
            <a:endParaRPr lang="en-US" altLang="en-US" dirty="0">
              <a:solidFill>
                <a:srgbClr val="333333"/>
              </a:solidFill>
              <a:latin typeface="+mn-lt"/>
            </a:endParaRPr>
          </a:p>
          <a:p>
            <a:r>
              <a:rPr lang="en-US" sz="1800" dirty="0">
                <a:solidFill>
                  <a:srgbClr val="000000"/>
                </a:solidFill>
                <a:effectLst/>
                <a:latin typeface="+mn-lt"/>
                <a:ea typeface="Times New Roman" panose="02020603050405020304" pitchFamily="18" charset="0"/>
                <a:cs typeface="Courier New" panose="02070309020205020404" pitchFamily="49" charset="0"/>
              </a:rPr>
              <a:t>&lt;</a:t>
            </a:r>
            <a:r>
              <a:rPr lang="en-US" sz="1800" b="1" dirty="0">
                <a:solidFill>
                  <a:srgbClr val="63B175"/>
                </a:solidFill>
                <a:effectLst/>
                <a:latin typeface="+mn-lt"/>
                <a:ea typeface="Times New Roman" panose="02020603050405020304" pitchFamily="18" charset="0"/>
                <a:cs typeface="Courier New" panose="02070309020205020404" pitchFamily="49" charset="0"/>
              </a:rPr>
              <a:t>packaging</a:t>
            </a:r>
            <a:r>
              <a:rPr lang="en-US" sz="1800" dirty="0">
                <a:solidFill>
                  <a:srgbClr val="000000"/>
                </a:solidFill>
                <a:effectLst/>
                <a:latin typeface="+mn-lt"/>
                <a:ea typeface="Times New Roman" panose="02020603050405020304" pitchFamily="18" charset="0"/>
                <a:cs typeface="Courier New" panose="02070309020205020404" pitchFamily="49" charset="0"/>
              </a:rPr>
              <a:t>&gt;jar&lt;/</a:t>
            </a:r>
            <a:r>
              <a:rPr lang="en-US" sz="1800" b="1" dirty="0">
                <a:solidFill>
                  <a:srgbClr val="63B175"/>
                </a:solidFill>
                <a:effectLst/>
                <a:latin typeface="+mn-lt"/>
                <a:ea typeface="Times New Roman" panose="02020603050405020304" pitchFamily="18" charset="0"/>
                <a:cs typeface="Courier New" panose="02070309020205020404" pitchFamily="49" charset="0"/>
              </a:rPr>
              <a:t>packaging</a:t>
            </a:r>
            <a:r>
              <a:rPr lang="en-US" sz="1800" dirty="0">
                <a:solidFill>
                  <a:srgbClr val="000000"/>
                </a:solidFill>
                <a:effectLst/>
                <a:latin typeface="+mn-lt"/>
                <a:ea typeface="Times New Roman" panose="02020603050405020304" pitchFamily="18" charset="0"/>
                <a:cs typeface="Courier New" panose="02070309020205020404" pitchFamily="49" charset="0"/>
              </a:rPr>
              <a:t>&gt;</a:t>
            </a:r>
            <a:endParaRPr lang="en-US" sz="1800" dirty="0">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333333"/>
              </a:solidFill>
              <a:effectLst/>
              <a:latin typeface="Helvetica Neue"/>
            </a:endParaRPr>
          </a:p>
        </p:txBody>
      </p:sp>
      <p:sp>
        <p:nvSpPr>
          <p:cNvPr id="6" name="Date Placeholder 5">
            <a:extLst>
              <a:ext uri="{FF2B5EF4-FFF2-40B4-BE49-F238E27FC236}">
                <a16:creationId xmlns:a16="http://schemas.microsoft.com/office/drawing/2014/main" id="{CAD30438-190D-5833-A8DA-ECFAEC149848}"/>
              </a:ext>
            </a:extLst>
          </p:cNvPr>
          <p:cNvSpPr>
            <a:spLocks noGrp="1"/>
          </p:cNvSpPr>
          <p:nvPr>
            <p:ph type="dt" sz="half" idx="10"/>
          </p:nvPr>
        </p:nvSpPr>
        <p:spPr/>
        <p:txBody>
          <a:bodyPr/>
          <a:lstStyle/>
          <a:p>
            <a:fld id="{02B0EA9E-0BCA-4188-AD5E-12F2B58D1EFA}" type="datetime1">
              <a:rPr lang="en-US" smtClean="0"/>
              <a:t>8/26/2023</a:t>
            </a:fld>
            <a:endParaRPr lang="en-US"/>
          </a:p>
        </p:txBody>
      </p:sp>
      <p:sp>
        <p:nvSpPr>
          <p:cNvPr id="7" name="Slide Number Placeholder 6">
            <a:extLst>
              <a:ext uri="{FF2B5EF4-FFF2-40B4-BE49-F238E27FC236}">
                <a16:creationId xmlns:a16="http://schemas.microsoft.com/office/drawing/2014/main" id="{318C0C68-4F20-A04B-FC07-185E6787B9DB}"/>
              </a:ext>
            </a:extLst>
          </p:cNvPr>
          <p:cNvSpPr>
            <a:spLocks noGrp="1"/>
          </p:cNvSpPr>
          <p:nvPr>
            <p:ph type="sldNum" sz="quarter" idx="12"/>
          </p:nvPr>
        </p:nvSpPr>
        <p:spPr/>
        <p:txBody>
          <a:bodyPr/>
          <a:lstStyle/>
          <a:p>
            <a:fld id="{1DCFAED5-7A2E-4DC4-A3BF-84AB50C06CF2}" type="slidenum">
              <a:rPr lang="en-US" smtClean="0"/>
              <a:t>11</a:t>
            </a:fld>
            <a:endParaRPr lang="en-US"/>
          </a:p>
        </p:txBody>
      </p:sp>
      <p:sp>
        <p:nvSpPr>
          <p:cNvPr id="8" name="TextBox 7">
            <a:extLst>
              <a:ext uri="{FF2B5EF4-FFF2-40B4-BE49-F238E27FC236}">
                <a16:creationId xmlns:a16="http://schemas.microsoft.com/office/drawing/2014/main" id="{49A6D41A-61E5-E049-5128-2762D5D5B5D0}"/>
              </a:ext>
            </a:extLst>
          </p:cNvPr>
          <p:cNvSpPr txBox="1"/>
          <p:nvPr/>
        </p:nvSpPr>
        <p:spPr>
          <a:xfrm>
            <a:off x="1745149" y="6538912"/>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9" name="Google Shape;137;p5">
            <a:extLst>
              <a:ext uri="{FF2B5EF4-FFF2-40B4-BE49-F238E27FC236}">
                <a16:creationId xmlns:a16="http://schemas.microsoft.com/office/drawing/2014/main" id="{E7C9486A-9E2B-F669-61E6-5F4A2FCF813F}"/>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76200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50A4B5-48E7-E7C7-F6F8-91B0BA104DC0}"/>
              </a:ext>
            </a:extLst>
          </p:cNvPr>
          <p:cNvSpPr>
            <a:spLocks noGrp="1"/>
          </p:cNvSpPr>
          <p:nvPr>
            <p:ph idx="1"/>
          </p:nvPr>
        </p:nvSpPr>
        <p:spPr>
          <a:xfrm>
            <a:off x="838200" y="470517"/>
            <a:ext cx="10515600" cy="6178858"/>
          </a:xfrm>
        </p:spPr>
        <p:txBody>
          <a:bodyPr>
            <a:normAutofit fontScale="62500" lnSpcReduction="20000"/>
          </a:bodyPr>
          <a:lstStyle/>
          <a:p>
            <a:pPr marL="0" indent="0" algn="ctr" fontAlgn="base">
              <a:buNone/>
            </a:pPr>
            <a:r>
              <a:rPr lang="en-US" sz="4400" b="1" i="0" dirty="0">
                <a:solidFill>
                  <a:srgbClr val="273239"/>
                </a:solidFill>
                <a:effectLst/>
                <a:latin typeface="Nunito" pitchFamily="2" charset="0"/>
              </a:rPr>
              <a:t>Maven Commands</a:t>
            </a:r>
            <a:endParaRPr lang="en-US" sz="4400" b="0" i="0" dirty="0">
              <a:solidFill>
                <a:srgbClr val="273239"/>
              </a:solidFill>
              <a:effectLst/>
              <a:latin typeface="Nunito" pitchFamily="2" charset="0"/>
            </a:endParaRP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clean:</a:t>
            </a:r>
            <a:r>
              <a:rPr lang="en-US" b="0" i="0" dirty="0">
                <a:solidFill>
                  <a:srgbClr val="273239"/>
                </a:solidFill>
                <a:effectLst/>
              </a:rPr>
              <a:t> Cleans the project and removes all files generated by the previous build.</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compile:</a:t>
            </a:r>
            <a:r>
              <a:rPr lang="en-US" b="0" i="0" dirty="0">
                <a:solidFill>
                  <a:srgbClr val="273239"/>
                </a:solidFill>
                <a:effectLst/>
              </a:rPr>
              <a:t> Compiles source code of the project.</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test-compile:</a:t>
            </a:r>
            <a:r>
              <a:rPr lang="en-US" b="0" i="0" dirty="0">
                <a:solidFill>
                  <a:srgbClr val="273239"/>
                </a:solidFill>
                <a:effectLst/>
              </a:rPr>
              <a:t> Compiles the test source code.</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test:</a:t>
            </a:r>
            <a:r>
              <a:rPr lang="en-US" b="0" i="0" dirty="0">
                <a:solidFill>
                  <a:srgbClr val="273239"/>
                </a:solidFill>
                <a:effectLst/>
              </a:rPr>
              <a:t> Runs tests for the project.</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package:</a:t>
            </a:r>
            <a:r>
              <a:rPr lang="en-US" b="0" i="0" dirty="0">
                <a:solidFill>
                  <a:srgbClr val="273239"/>
                </a:solidFill>
                <a:effectLst/>
              </a:rPr>
              <a:t> Creates JAR or WAR file for the project to convert it into a distributable format.</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install:</a:t>
            </a:r>
            <a:r>
              <a:rPr lang="en-US" b="0" i="0" dirty="0">
                <a:solidFill>
                  <a:srgbClr val="273239"/>
                </a:solidFill>
                <a:effectLst/>
              </a:rPr>
              <a:t> Deploys the packaged JAR/ WAR file to the local repository.</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site:</a:t>
            </a:r>
            <a:r>
              <a:rPr lang="en-US" b="0" i="0" dirty="0">
                <a:solidFill>
                  <a:srgbClr val="273239"/>
                </a:solidFill>
                <a:effectLst/>
              </a:rPr>
              <a:t> generate the project documentation.</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validate:</a:t>
            </a:r>
            <a:r>
              <a:rPr lang="en-US" b="0" i="0" dirty="0">
                <a:solidFill>
                  <a:srgbClr val="273239"/>
                </a:solidFill>
                <a:effectLst/>
              </a:rPr>
              <a:t> validate the project’s POM and configuration.</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deploy:</a:t>
            </a:r>
            <a:r>
              <a:rPr lang="en-US" b="0" i="0" dirty="0">
                <a:solidFill>
                  <a:srgbClr val="273239"/>
                </a:solidFill>
                <a:effectLst/>
              </a:rPr>
              <a:t> Copies the packaged JAR/ WAR file to the remote repository after compiling, running tests and building the project.</a:t>
            </a: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a:t>
            </a:r>
            <a:r>
              <a:rPr lang="en-US" b="1" i="0" dirty="0" err="1">
                <a:solidFill>
                  <a:srgbClr val="273239"/>
                </a:solidFill>
                <a:effectLst/>
              </a:rPr>
              <a:t>archetype:generate</a:t>
            </a:r>
            <a:r>
              <a:rPr lang="en-US" b="1" i="0" dirty="0">
                <a:solidFill>
                  <a:srgbClr val="273239"/>
                </a:solidFill>
                <a:effectLst/>
              </a:rPr>
              <a:t>:</a:t>
            </a:r>
            <a:r>
              <a:rPr lang="en-US" b="0" i="0" dirty="0">
                <a:solidFill>
                  <a:srgbClr val="273239"/>
                </a:solidFill>
                <a:effectLst/>
              </a:rPr>
              <a:t> This command is used to generate a new project from an archetype, which is a template for a project. This command is typically used to create new projects based on a specific pattern or structure.</a:t>
            </a:r>
          </a:p>
          <a:p>
            <a:pPr fontAlgn="base"/>
            <a:r>
              <a:rPr lang="en-US" sz="2800" b="1" dirty="0" err="1">
                <a:solidFill>
                  <a:srgbClr val="000000"/>
                </a:solidFill>
                <a:effectLst/>
                <a:ea typeface="Calibri" panose="020F0502020204030204" pitchFamily="34" charset="0"/>
                <a:cs typeface="Arial" panose="020B0604020202020204" pitchFamily="34" charset="0"/>
              </a:rPr>
              <a:t>mvn</a:t>
            </a:r>
            <a:r>
              <a:rPr lang="en-US" sz="2800" b="1" dirty="0">
                <a:solidFill>
                  <a:srgbClr val="000000"/>
                </a:solidFill>
                <a:effectLst/>
                <a:ea typeface="Calibri" panose="020F0502020204030204" pitchFamily="34" charset="0"/>
                <a:cs typeface="Arial" panose="020B0604020202020204" pitchFamily="34" charset="0"/>
              </a:rPr>
              <a:t> clean install -</a:t>
            </a:r>
            <a:r>
              <a:rPr lang="en-US" sz="2800" b="1" dirty="0" err="1">
                <a:solidFill>
                  <a:srgbClr val="000000"/>
                </a:solidFill>
                <a:effectLst/>
                <a:ea typeface="Calibri" panose="020F0502020204030204" pitchFamily="34" charset="0"/>
                <a:cs typeface="Arial" panose="020B0604020202020204" pitchFamily="34" charset="0"/>
              </a:rPr>
              <a:t>DskipTests</a:t>
            </a:r>
            <a:r>
              <a:rPr lang="en-US" sz="2800" b="1" dirty="0">
                <a:solidFill>
                  <a:srgbClr val="000000"/>
                </a:solidFill>
                <a:effectLst/>
                <a:ea typeface="Calibri" panose="020F0502020204030204" pitchFamily="34" charset="0"/>
                <a:cs typeface="Arial" panose="020B0604020202020204" pitchFamily="34" charset="0"/>
              </a:rPr>
              <a:t>=true</a:t>
            </a:r>
            <a:r>
              <a:rPr lang="en-US" sz="2800" dirty="0">
                <a:solidFill>
                  <a:srgbClr val="000000"/>
                </a:solidFill>
                <a:effectLst/>
                <a:ea typeface="Calibri" panose="020F0502020204030204" pitchFamily="34" charset="0"/>
                <a:cs typeface="Arial" panose="020B0604020202020204" pitchFamily="34" charset="0"/>
              </a:rPr>
              <a:t> compilation without execution.</a:t>
            </a:r>
            <a:endParaRPr lang="en-US" b="0" i="0" dirty="0">
              <a:solidFill>
                <a:srgbClr val="273239"/>
              </a:solidFill>
              <a:effectLst/>
            </a:endParaRPr>
          </a:p>
          <a:p>
            <a:pPr algn="l" fontAlgn="base">
              <a:buFont typeface="Arial" panose="020B0604020202020204" pitchFamily="34" charset="0"/>
              <a:buChar char="•"/>
            </a:pPr>
            <a:r>
              <a:rPr lang="en-US" b="1" i="0" dirty="0" err="1">
                <a:solidFill>
                  <a:srgbClr val="273239"/>
                </a:solidFill>
                <a:effectLst/>
              </a:rPr>
              <a:t>mvn</a:t>
            </a:r>
            <a:r>
              <a:rPr lang="en-US" b="1" i="0" dirty="0">
                <a:solidFill>
                  <a:srgbClr val="273239"/>
                </a:solidFill>
                <a:effectLst/>
              </a:rPr>
              <a:t> </a:t>
            </a:r>
            <a:r>
              <a:rPr lang="en-US" b="1" i="0" dirty="0" err="1">
                <a:solidFill>
                  <a:srgbClr val="273239"/>
                </a:solidFill>
                <a:effectLst/>
              </a:rPr>
              <a:t>dependency:tree</a:t>
            </a:r>
            <a:r>
              <a:rPr lang="en-US" b="1" i="0" dirty="0">
                <a:solidFill>
                  <a:srgbClr val="273239"/>
                </a:solidFill>
                <a:effectLst/>
              </a:rPr>
              <a:t>:</a:t>
            </a:r>
            <a:r>
              <a:rPr lang="en-US" b="0" i="0" dirty="0">
                <a:solidFill>
                  <a:srgbClr val="273239"/>
                </a:solidFill>
                <a:effectLst/>
              </a:rPr>
              <a:t> This command is used to display the dependencies of the project in a tree format. This command is typically used to understand the dependencies of the project and troubleshoot any issues.</a:t>
            </a:r>
          </a:p>
          <a:p>
            <a:r>
              <a:rPr lang="en-US" b="0" i="0" dirty="0">
                <a:solidFill>
                  <a:srgbClr val="273239"/>
                </a:solidFill>
                <a:effectLst/>
              </a:rPr>
              <a:t>Maven follows a sequential order to execute the commands where if you run step </a:t>
            </a:r>
            <a:r>
              <a:rPr lang="en-US" b="0" i="1" dirty="0">
                <a:solidFill>
                  <a:srgbClr val="273239"/>
                </a:solidFill>
                <a:effectLst/>
              </a:rPr>
              <a:t>n</a:t>
            </a:r>
            <a:r>
              <a:rPr lang="en-US" b="0" i="0" dirty="0">
                <a:solidFill>
                  <a:srgbClr val="273239"/>
                </a:solidFill>
                <a:effectLst/>
              </a:rPr>
              <a:t>, all steps preceding it (Step 1 to </a:t>
            </a:r>
            <a:r>
              <a:rPr lang="en-US" b="0" i="1" dirty="0">
                <a:solidFill>
                  <a:srgbClr val="273239"/>
                </a:solidFill>
                <a:effectLst/>
              </a:rPr>
              <a:t>n-1</a:t>
            </a:r>
            <a:r>
              <a:rPr lang="en-US" b="0" i="0" dirty="0">
                <a:solidFill>
                  <a:srgbClr val="273239"/>
                </a:solidFill>
                <a:effectLst/>
              </a:rPr>
              <a:t>) are also executed. For example – if we run the Installation step (Step 7), it will validate, compile, package and verify the project along with running unit and integration tests (Step 1 to 6) before installing the built package to the local repository.</a:t>
            </a:r>
          </a:p>
          <a:p>
            <a:endParaRPr lang="en-US" dirty="0">
              <a:solidFill>
                <a:srgbClr val="273239"/>
              </a:solidFill>
            </a:endParaRPr>
          </a:p>
          <a:p>
            <a:endParaRPr lang="en-US" b="0" i="0" dirty="0">
              <a:solidFill>
                <a:srgbClr val="273239"/>
              </a:solidFill>
              <a:effectLst/>
            </a:endParaRPr>
          </a:p>
          <a:p>
            <a:pPr marL="0" indent="0">
              <a:buNone/>
            </a:pPr>
            <a:endParaRPr lang="en-US" b="0" i="0" dirty="0">
              <a:solidFill>
                <a:srgbClr val="273239"/>
              </a:solidFill>
              <a:effectLst/>
            </a:endParaRPr>
          </a:p>
          <a:p>
            <a:endParaRPr lang="en-US" dirty="0"/>
          </a:p>
        </p:txBody>
      </p:sp>
      <p:sp>
        <p:nvSpPr>
          <p:cNvPr id="4" name="Date Placeholder 3">
            <a:extLst>
              <a:ext uri="{FF2B5EF4-FFF2-40B4-BE49-F238E27FC236}">
                <a16:creationId xmlns:a16="http://schemas.microsoft.com/office/drawing/2014/main" id="{65B7308B-EECF-CA2B-6EE2-3875B13EEF43}"/>
              </a:ext>
            </a:extLst>
          </p:cNvPr>
          <p:cNvSpPr>
            <a:spLocks noGrp="1"/>
          </p:cNvSpPr>
          <p:nvPr>
            <p:ph type="dt" sz="half" idx="10"/>
          </p:nvPr>
        </p:nvSpPr>
        <p:spPr/>
        <p:txBody>
          <a:bodyPr/>
          <a:lstStyle/>
          <a:p>
            <a:fld id="{327DA32B-5B5D-4B0B-AC52-5FE811E1B5D6}" type="datetime1">
              <a:rPr lang="en-US" smtClean="0"/>
              <a:t>8/26/2023</a:t>
            </a:fld>
            <a:endParaRPr lang="en-US"/>
          </a:p>
        </p:txBody>
      </p:sp>
      <p:sp>
        <p:nvSpPr>
          <p:cNvPr id="5" name="Slide Number Placeholder 4">
            <a:extLst>
              <a:ext uri="{FF2B5EF4-FFF2-40B4-BE49-F238E27FC236}">
                <a16:creationId xmlns:a16="http://schemas.microsoft.com/office/drawing/2014/main" id="{94D8ACBD-D915-E974-9AE3-8F2518F44528}"/>
              </a:ext>
            </a:extLst>
          </p:cNvPr>
          <p:cNvSpPr>
            <a:spLocks noGrp="1"/>
          </p:cNvSpPr>
          <p:nvPr>
            <p:ph type="sldNum" sz="quarter" idx="12"/>
          </p:nvPr>
        </p:nvSpPr>
        <p:spPr/>
        <p:txBody>
          <a:bodyPr/>
          <a:lstStyle/>
          <a:p>
            <a:fld id="{1DCFAED5-7A2E-4DC4-A3BF-84AB50C06CF2}" type="slidenum">
              <a:rPr lang="en-US" smtClean="0"/>
              <a:t>12</a:t>
            </a:fld>
            <a:endParaRPr lang="en-US"/>
          </a:p>
        </p:txBody>
      </p:sp>
      <p:sp>
        <p:nvSpPr>
          <p:cNvPr id="6" name="TextBox 5">
            <a:extLst>
              <a:ext uri="{FF2B5EF4-FFF2-40B4-BE49-F238E27FC236}">
                <a16:creationId xmlns:a16="http://schemas.microsoft.com/office/drawing/2014/main" id="{3BF79406-6B66-EBCB-ACB9-592254215743}"/>
              </a:ext>
            </a:extLst>
          </p:cNvPr>
          <p:cNvSpPr txBox="1"/>
          <p:nvPr/>
        </p:nvSpPr>
        <p:spPr>
          <a:xfrm>
            <a:off x="2209800" y="627150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7" name="Google Shape;137;p5">
            <a:extLst>
              <a:ext uri="{FF2B5EF4-FFF2-40B4-BE49-F238E27FC236}">
                <a16:creationId xmlns:a16="http://schemas.microsoft.com/office/drawing/2014/main" id="{5CBD6091-01D8-6622-C8BB-C4295F376022}"/>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2466531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2DD370-E210-1D14-C2EB-86B8A4BCA186}"/>
              </a:ext>
            </a:extLst>
          </p:cNvPr>
          <p:cNvSpPr>
            <a:spLocks noGrp="1"/>
          </p:cNvSpPr>
          <p:nvPr>
            <p:ph idx="1"/>
          </p:nvPr>
        </p:nvSpPr>
        <p:spPr>
          <a:xfrm>
            <a:off x="363984" y="594804"/>
            <a:ext cx="10989816" cy="5894773"/>
          </a:xfrm>
        </p:spPr>
        <p:txBody>
          <a:bodyPr/>
          <a:lstStyle/>
          <a:p>
            <a:pPr marL="0" marR="0" indent="0" algn="ctr">
              <a:lnSpc>
                <a:spcPct val="107000"/>
              </a:lnSpc>
              <a:spcBef>
                <a:spcPts val="0"/>
              </a:spcBef>
              <a:spcAft>
                <a:spcPts val="800"/>
              </a:spcAft>
              <a:buNone/>
            </a:pPr>
            <a:r>
              <a:rPr lang="en-US"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Maven repository</a:t>
            </a:r>
            <a:endParaRPr lang="en-US" sz="1800" b="1" dirty="0">
              <a:solidFill>
                <a:srgbClr val="000000"/>
              </a:solidFill>
              <a:latin typeface="Calibri Light" panose="020F03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Maven repository</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is a directory where all the packages, JAR files, plugins or any other artifacts are stored with POM.xml. Repository in maven holds build artifacts and dependencies of various types. It provides three types of repositories.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Maven has three types of repository</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1. Local repository </a:t>
            </a: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2. Central repository </a:t>
            </a: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3. Remote repository</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5" name="Title 1">
            <a:extLst>
              <a:ext uri="{FF2B5EF4-FFF2-40B4-BE49-F238E27FC236}">
                <a16:creationId xmlns:a16="http://schemas.microsoft.com/office/drawing/2014/main" id="{417546F4-ABB9-05F5-7F4F-4792F148266A}"/>
              </a:ext>
            </a:extLst>
          </p:cNvPr>
          <p:cNvSpPr>
            <a:spLocks noGrp="1"/>
          </p:cNvSpPr>
          <p:nvPr>
            <p:ph type="title"/>
          </p:nvPr>
        </p:nvSpPr>
        <p:spPr>
          <a:xfrm>
            <a:off x="292962" y="4279037"/>
            <a:ext cx="4744838" cy="639192"/>
          </a:xfrm>
        </p:spPr>
        <p:txBody>
          <a:bodyPr>
            <a:normAutofit fontScale="90000"/>
          </a:bodyPr>
          <a:lstStyle/>
          <a:p>
            <a:pPr marL="0" marR="0" indent="0">
              <a:lnSpc>
                <a:spcPct val="107000"/>
              </a:lnSpc>
              <a:spcBef>
                <a:spcPts val="0"/>
              </a:spcBef>
              <a:spcAft>
                <a:spcPts val="460"/>
              </a:spcAft>
            </a:pPr>
            <a:r>
              <a:rPr lang="en-US" sz="1800" b="1" dirty="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Types of Repositories</a:t>
            </a:r>
            <a:br>
              <a:rPr lang="en-US" sz="1800" dirty="0">
                <a:effectLst/>
                <a:latin typeface="Calibri" panose="020F0502020204030204" pitchFamily="34" charset="0"/>
                <a:ea typeface="Calibri" panose="020F0502020204030204" pitchFamily="34" charset="0"/>
                <a:cs typeface="Arial" panose="020B0604020202020204" pitchFamily="34" charset="0"/>
              </a:rPr>
            </a:br>
            <a:r>
              <a:rPr lang="en-US" sz="1800" dirty="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Consider the following to understand </a:t>
            </a:r>
            <a:br>
              <a:rPr lang="en-US" sz="1800" dirty="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br>
            <a:r>
              <a:rPr lang="en-US" sz="1800" dirty="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the types and where they are stored.</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sz="1800" dirty="0"/>
          </a:p>
        </p:txBody>
      </p:sp>
      <p:pic>
        <p:nvPicPr>
          <p:cNvPr id="6" name="Content Placeholder 3" descr="A diagram of a computer network&#10;&#10;Description automatically generated">
            <a:extLst>
              <a:ext uri="{FF2B5EF4-FFF2-40B4-BE49-F238E27FC236}">
                <a16:creationId xmlns:a16="http://schemas.microsoft.com/office/drawing/2014/main" id="{934A85CC-D1F4-6794-F5EF-67FBC16E1788}"/>
              </a:ext>
            </a:extLst>
          </p:cNvPr>
          <p:cNvPicPr>
            <a:picLocks noChangeAspect="1"/>
          </p:cNvPicPr>
          <p:nvPr/>
        </p:nvPicPr>
        <p:blipFill>
          <a:blip r:embed="rId2"/>
          <a:stretch>
            <a:fillRect/>
          </a:stretch>
        </p:blipFill>
        <p:spPr>
          <a:xfrm>
            <a:off x="4298812" y="1797636"/>
            <a:ext cx="7893188" cy="3941685"/>
          </a:xfrm>
          <a:prstGeom prst="rect">
            <a:avLst/>
          </a:prstGeom>
        </p:spPr>
      </p:pic>
      <p:pic>
        <p:nvPicPr>
          <p:cNvPr id="7" name="Picture 6" descr="A diagram of a remote repository&#10;&#10;Description automatically generated">
            <a:extLst>
              <a:ext uri="{FF2B5EF4-FFF2-40B4-BE49-F238E27FC236}">
                <a16:creationId xmlns:a16="http://schemas.microsoft.com/office/drawing/2014/main" id="{F57AD8D1-163E-853D-D914-0D207C631D5E}"/>
              </a:ext>
            </a:extLst>
          </p:cNvPr>
          <p:cNvPicPr>
            <a:picLocks noChangeAspect="1"/>
          </p:cNvPicPr>
          <p:nvPr/>
        </p:nvPicPr>
        <p:blipFill>
          <a:blip r:embed="rId3"/>
          <a:stretch>
            <a:fillRect/>
          </a:stretch>
        </p:blipFill>
        <p:spPr>
          <a:xfrm>
            <a:off x="4486910" y="5265633"/>
            <a:ext cx="4361180" cy="1089660"/>
          </a:xfrm>
          <a:prstGeom prst="rect">
            <a:avLst/>
          </a:prstGeom>
        </p:spPr>
      </p:pic>
      <p:sp>
        <p:nvSpPr>
          <p:cNvPr id="8" name="Date Placeholder 7">
            <a:extLst>
              <a:ext uri="{FF2B5EF4-FFF2-40B4-BE49-F238E27FC236}">
                <a16:creationId xmlns:a16="http://schemas.microsoft.com/office/drawing/2014/main" id="{F31AB1D0-7BA5-7C4F-1270-6B8533955967}"/>
              </a:ext>
            </a:extLst>
          </p:cNvPr>
          <p:cNvSpPr>
            <a:spLocks noGrp="1"/>
          </p:cNvSpPr>
          <p:nvPr>
            <p:ph type="dt" sz="half" idx="10"/>
          </p:nvPr>
        </p:nvSpPr>
        <p:spPr/>
        <p:txBody>
          <a:bodyPr/>
          <a:lstStyle/>
          <a:p>
            <a:fld id="{0CC6A187-3C59-4AC8-B0C7-5D0F6FE72BFA}" type="datetime1">
              <a:rPr lang="en-US" smtClean="0"/>
              <a:t>8/26/2023</a:t>
            </a:fld>
            <a:endParaRPr lang="en-US"/>
          </a:p>
        </p:txBody>
      </p:sp>
      <p:sp>
        <p:nvSpPr>
          <p:cNvPr id="9" name="Slide Number Placeholder 8">
            <a:extLst>
              <a:ext uri="{FF2B5EF4-FFF2-40B4-BE49-F238E27FC236}">
                <a16:creationId xmlns:a16="http://schemas.microsoft.com/office/drawing/2014/main" id="{EEB4795A-E8B5-70A1-81E5-74D945FF0315}"/>
              </a:ext>
            </a:extLst>
          </p:cNvPr>
          <p:cNvSpPr>
            <a:spLocks noGrp="1"/>
          </p:cNvSpPr>
          <p:nvPr>
            <p:ph type="sldNum" sz="quarter" idx="12"/>
          </p:nvPr>
        </p:nvSpPr>
        <p:spPr/>
        <p:txBody>
          <a:bodyPr/>
          <a:lstStyle/>
          <a:p>
            <a:fld id="{1DCFAED5-7A2E-4DC4-A3BF-84AB50C06CF2}" type="slidenum">
              <a:rPr lang="en-US" smtClean="0"/>
              <a:t>13</a:t>
            </a:fld>
            <a:endParaRPr lang="en-US"/>
          </a:p>
        </p:txBody>
      </p:sp>
      <p:sp>
        <p:nvSpPr>
          <p:cNvPr id="10" name="TextBox 9">
            <a:extLst>
              <a:ext uri="{FF2B5EF4-FFF2-40B4-BE49-F238E27FC236}">
                <a16:creationId xmlns:a16="http://schemas.microsoft.com/office/drawing/2014/main" id="{C38F5108-FA67-EFC5-A5A1-D689E9BF6F3D}"/>
              </a:ext>
            </a:extLst>
          </p:cNvPr>
          <p:cNvSpPr txBox="1"/>
          <p:nvPr/>
        </p:nvSpPr>
        <p:spPr>
          <a:xfrm>
            <a:off x="2088834" y="6522663"/>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11" name="Google Shape;137;p5">
            <a:extLst>
              <a:ext uri="{FF2B5EF4-FFF2-40B4-BE49-F238E27FC236}">
                <a16:creationId xmlns:a16="http://schemas.microsoft.com/office/drawing/2014/main" id="{521F54A8-3C26-C33A-76BC-2D74356C71F0}"/>
              </a:ext>
            </a:extLst>
          </p:cNvPr>
          <p:cNvPicPr preferRelativeResize="0"/>
          <p:nvPr/>
        </p:nvPicPr>
        <p:blipFill rotWithShape="1">
          <a:blip r:embed="rId5">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736690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CBE8870B-DC34-C593-063E-CC836493169D}"/>
              </a:ext>
            </a:extLst>
          </p:cNvPr>
          <p:cNvSpPr>
            <a:spLocks noGrp="1"/>
          </p:cNvSpPr>
          <p:nvPr>
            <p:ph idx="1"/>
          </p:nvPr>
        </p:nvSpPr>
        <p:spPr>
          <a:xfrm>
            <a:off x="838200" y="1944210"/>
            <a:ext cx="10515600" cy="4237134"/>
          </a:xfrm>
        </p:spPr>
        <p:txBody>
          <a:bodyPr>
            <a:normAutofit/>
          </a:bodyPr>
          <a:lstStyle/>
          <a:p>
            <a:pPr marL="0" marR="0">
              <a:spcBef>
                <a:spcPts val="0"/>
              </a:spcBef>
              <a:spcAft>
                <a:spcPts val="460"/>
              </a:spcAft>
            </a:pPr>
            <a:r>
              <a:rPr lang="en-US" sz="1700" b="1" dirty="0">
                <a:effectLst/>
                <a:latin typeface="Calibri Light" panose="020F0302020204030204" pitchFamily="34" charset="0"/>
                <a:ea typeface="Times New Roman" panose="02020603050405020304" pitchFamily="18" charset="0"/>
                <a:cs typeface="Arial" panose="020B0604020202020204" pitchFamily="34" charset="0"/>
              </a:rPr>
              <a:t>1. Local Repositories</a:t>
            </a:r>
            <a:endParaRPr lang="en-US" sz="1700" dirty="0">
              <a:effectLst/>
              <a:latin typeface="Calibri" panose="020F0502020204030204" pitchFamily="34" charset="0"/>
              <a:ea typeface="Calibri" panose="020F0502020204030204" pitchFamily="34" charset="0"/>
              <a:cs typeface="Arial" panose="020B0604020202020204" pitchFamily="34" charset="0"/>
            </a:endParaRPr>
          </a:p>
          <a:p>
            <a:pPr marL="0" marR="0" indent="0">
              <a:spcBef>
                <a:spcPts val="0"/>
              </a:spcBef>
              <a:spcAft>
                <a:spcPts val="1660"/>
              </a:spcAft>
              <a:buNone/>
            </a:pPr>
            <a:r>
              <a:rPr lang="en-US" sz="1700" dirty="0">
                <a:effectLst/>
                <a:latin typeface="Calibri Light" panose="020F0302020204030204" pitchFamily="34" charset="0"/>
                <a:ea typeface="Times New Roman" panose="02020603050405020304" pitchFamily="18" charset="0"/>
                <a:cs typeface="Arial" panose="020B0604020202020204" pitchFamily="34" charset="0"/>
              </a:rPr>
              <a:t>Maven local repository is located in the local computer system.it is created by maven when the user runs any maven command. The default location is %USER_HOME%/.m2 directory. When maven build is executed, Maven automatically downloads all the dependency jars into the local repository. For new version maven will download automatically. If version declared in the dependency tag in POM.xml file it simply uses it without downloading. By default, maven creates local repository under %UESR_HOME% directory.</a:t>
            </a:r>
            <a:endParaRPr lang="en-US" sz="170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460"/>
              </a:spcAft>
            </a:pPr>
            <a:r>
              <a:rPr lang="en-US" sz="1700" b="1" dirty="0">
                <a:effectLst/>
                <a:latin typeface="Calibri Light" panose="020F0302020204030204" pitchFamily="34" charset="0"/>
                <a:ea typeface="Times New Roman" panose="02020603050405020304" pitchFamily="18" charset="0"/>
                <a:cs typeface="Arial" panose="020B0604020202020204" pitchFamily="34" charset="0"/>
              </a:rPr>
              <a:t>2. Remote Repository</a:t>
            </a:r>
            <a:endParaRPr lang="en-US" sz="170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1660"/>
              </a:spcAft>
            </a:pPr>
            <a:r>
              <a:rPr lang="en-US" sz="1700" dirty="0">
                <a:effectLst/>
                <a:latin typeface="Calibri Light" panose="020F0302020204030204" pitchFamily="34" charset="0"/>
                <a:ea typeface="Times New Roman" panose="02020603050405020304" pitchFamily="18" charset="0"/>
                <a:cs typeface="Arial" panose="020B0604020202020204" pitchFamily="34" charset="0"/>
              </a:rPr>
              <a:t>This is stored in the organization’s internal network or server. The company maintains a repository outside the developer’s machine and are called as Remote Repository.</a:t>
            </a:r>
            <a:endParaRPr lang="en-US" sz="170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460"/>
              </a:spcAft>
            </a:pPr>
            <a:r>
              <a:rPr lang="en-US" sz="1700" b="1" dirty="0">
                <a:effectLst/>
                <a:latin typeface="Calibri Light" panose="020F0302020204030204" pitchFamily="34" charset="0"/>
                <a:ea typeface="Times New Roman" panose="02020603050405020304" pitchFamily="18" charset="0"/>
              </a:rPr>
              <a:t>Central Repositories</a:t>
            </a:r>
            <a:endParaRPr lang="en-US" sz="1700" b="1" dirty="0">
              <a:effectLst/>
              <a:latin typeface="Times New Roman" panose="02020603050405020304" pitchFamily="18" charset="0"/>
              <a:ea typeface="Times New Roman" panose="02020603050405020304" pitchFamily="18" charset="0"/>
            </a:endParaRPr>
          </a:p>
          <a:p>
            <a:pPr marL="0" marR="0">
              <a:spcBef>
                <a:spcPts val="0"/>
              </a:spcBef>
              <a:spcAft>
                <a:spcPts val="1660"/>
              </a:spcAft>
            </a:pPr>
            <a:r>
              <a:rPr lang="en-US" sz="1700" dirty="0">
                <a:effectLst/>
                <a:latin typeface="Calibri Light" panose="020F0302020204030204" pitchFamily="34" charset="0"/>
                <a:ea typeface="Times New Roman" panose="02020603050405020304" pitchFamily="18" charset="0"/>
              </a:rPr>
              <a:t>This repositories are located on the web. It has been created by the </a:t>
            </a:r>
            <a:r>
              <a:rPr lang="en-US" sz="1700" dirty="0" err="1">
                <a:effectLst/>
                <a:latin typeface="Calibri Light" panose="020F0302020204030204" pitchFamily="34" charset="0"/>
                <a:ea typeface="Times New Roman" panose="02020603050405020304" pitchFamily="18" charset="0"/>
              </a:rPr>
              <a:t>apache</a:t>
            </a:r>
            <a:r>
              <a:rPr lang="en-US" sz="1700" dirty="0">
                <a:effectLst/>
                <a:latin typeface="Calibri Light" panose="020F0302020204030204" pitchFamily="34" charset="0"/>
                <a:ea typeface="Times New Roman" panose="02020603050405020304" pitchFamily="18" charset="0"/>
              </a:rPr>
              <a:t> maven itself.it contains a large number of commonly used libraries. It is not necessary to configure the maven central repository URL. Internet access is required to search and download the maven central repository. </a:t>
            </a:r>
            <a:endParaRPr lang="en-US" sz="1700" dirty="0">
              <a:effectLst/>
              <a:latin typeface="Times New Roman" panose="02020603050405020304" pitchFamily="18" charset="0"/>
              <a:ea typeface="Times New Roman" panose="02020603050405020304" pitchFamily="18" charset="0"/>
            </a:endParaRPr>
          </a:p>
          <a:p>
            <a:endParaRPr lang="en-US" sz="1700" dirty="0"/>
          </a:p>
        </p:txBody>
      </p:sp>
      <p:sp>
        <p:nvSpPr>
          <p:cNvPr id="9" name="Date Placeholder 8">
            <a:extLst>
              <a:ext uri="{FF2B5EF4-FFF2-40B4-BE49-F238E27FC236}">
                <a16:creationId xmlns:a16="http://schemas.microsoft.com/office/drawing/2014/main" id="{8B865ED3-FBA1-80BB-0C3E-F0D158F60959}"/>
              </a:ext>
            </a:extLst>
          </p:cNvPr>
          <p:cNvSpPr>
            <a:spLocks noGrp="1"/>
          </p:cNvSpPr>
          <p:nvPr>
            <p:ph type="dt" sz="half" idx="10"/>
          </p:nvPr>
        </p:nvSpPr>
        <p:spPr/>
        <p:txBody>
          <a:bodyPr/>
          <a:lstStyle/>
          <a:p>
            <a:fld id="{A653BCB3-245C-4120-82E4-4589234A4AEB}" type="datetime1">
              <a:rPr lang="en-US" smtClean="0"/>
              <a:t>8/26/2023</a:t>
            </a:fld>
            <a:endParaRPr lang="en-US"/>
          </a:p>
        </p:txBody>
      </p:sp>
      <p:sp>
        <p:nvSpPr>
          <p:cNvPr id="10" name="Slide Number Placeholder 9">
            <a:extLst>
              <a:ext uri="{FF2B5EF4-FFF2-40B4-BE49-F238E27FC236}">
                <a16:creationId xmlns:a16="http://schemas.microsoft.com/office/drawing/2014/main" id="{18A6BED6-6EBD-37F3-1AA6-17D672EED4F1}"/>
              </a:ext>
            </a:extLst>
          </p:cNvPr>
          <p:cNvSpPr>
            <a:spLocks noGrp="1"/>
          </p:cNvSpPr>
          <p:nvPr>
            <p:ph type="sldNum" sz="quarter" idx="12"/>
          </p:nvPr>
        </p:nvSpPr>
        <p:spPr/>
        <p:txBody>
          <a:bodyPr/>
          <a:lstStyle/>
          <a:p>
            <a:fld id="{1DCFAED5-7A2E-4DC4-A3BF-84AB50C06CF2}" type="slidenum">
              <a:rPr lang="en-US" smtClean="0"/>
              <a:t>14</a:t>
            </a:fld>
            <a:endParaRPr lang="en-US"/>
          </a:p>
        </p:txBody>
      </p:sp>
      <p:sp>
        <p:nvSpPr>
          <p:cNvPr id="12" name="TextBox 11">
            <a:extLst>
              <a:ext uri="{FF2B5EF4-FFF2-40B4-BE49-F238E27FC236}">
                <a16:creationId xmlns:a16="http://schemas.microsoft.com/office/drawing/2014/main" id="{602A8E80-6D1B-2A22-4A6F-57CC457F38FD}"/>
              </a:ext>
            </a:extLst>
          </p:cNvPr>
          <p:cNvSpPr txBox="1"/>
          <p:nvPr/>
        </p:nvSpPr>
        <p:spPr>
          <a:xfrm>
            <a:off x="2124345" y="650441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14" name="Google Shape;137;p5">
            <a:extLst>
              <a:ext uri="{FF2B5EF4-FFF2-40B4-BE49-F238E27FC236}">
                <a16:creationId xmlns:a16="http://schemas.microsoft.com/office/drawing/2014/main" id="{D2200105-53B3-8C57-A77A-B761AD470DEF}"/>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216617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638DF-E55D-01EE-5432-CB3BF13E642B}"/>
              </a:ext>
            </a:extLst>
          </p:cNvPr>
          <p:cNvSpPr>
            <a:spLocks noGrp="1"/>
          </p:cNvSpPr>
          <p:nvPr>
            <p:ph idx="1"/>
          </p:nvPr>
        </p:nvSpPr>
        <p:spPr>
          <a:xfrm>
            <a:off x="595604" y="458115"/>
            <a:ext cx="10515600" cy="5834063"/>
          </a:xfrm>
        </p:spPr>
        <p:txBody>
          <a:bodyPr>
            <a:normAutofit fontScale="70000" lnSpcReduction="20000"/>
          </a:bodyPr>
          <a:lstStyle/>
          <a:p>
            <a:pPr marL="0" indent="0" algn="ctr">
              <a:buNone/>
            </a:pPr>
            <a:r>
              <a:rPr lang="en-US" sz="4000" dirty="0"/>
              <a:t>How to Run Test Cases</a:t>
            </a:r>
          </a:p>
          <a:p>
            <a:pPr marL="514350" indent="-514350">
              <a:buFont typeface="+mj-lt"/>
              <a:buAutoNum type="arabicPeriod"/>
            </a:pPr>
            <a:r>
              <a:rPr lang="en-US" sz="2600" dirty="0"/>
              <a:t>We can run our test cases using Test Runner class in Eclipse</a:t>
            </a:r>
          </a:p>
          <a:p>
            <a:pPr marL="514350" indent="-514350">
              <a:buFont typeface="+mj-lt"/>
              <a:buAutoNum type="arabicPeriod"/>
            </a:pPr>
            <a:r>
              <a:rPr lang="en-US" sz="2600" dirty="0"/>
              <a:t>we can run our test cases by right click on the pom and or on the Project and Run As …</a:t>
            </a:r>
          </a:p>
          <a:p>
            <a:pPr marL="514350" indent="-514350">
              <a:buFont typeface="+mj-lt"/>
              <a:buAutoNum type="arabicPeriod"/>
            </a:pPr>
            <a:r>
              <a:rPr lang="en-US" sz="2600" dirty="0"/>
              <a:t>We can also run our test cases using command prompt with the using maven commands: </a:t>
            </a:r>
          </a:p>
          <a:p>
            <a:pPr marL="514350" indent="-514350">
              <a:buFont typeface="+mj-lt"/>
              <a:buAutoNum type="arabicPeriod"/>
            </a:pPr>
            <a:r>
              <a:rPr lang="en-US" sz="2600" dirty="0"/>
              <a:t>We can run our test cases using batch file ( create a file in your project with extension .bat  </a:t>
            </a:r>
            <a:r>
              <a:rPr lang="en-US" sz="2600"/>
              <a:t>copy  </a:t>
            </a:r>
            <a:r>
              <a:rPr lang="en-US" sz="2600" dirty="0"/>
              <a:t>the followings : </a:t>
            </a:r>
          </a:p>
          <a:p>
            <a:r>
              <a:rPr lang="en-US" sz="2600" dirty="0"/>
              <a:t>Cd  &lt;your project path&gt;</a:t>
            </a:r>
          </a:p>
          <a:p>
            <a:pPr lvl="0"/>
            <a:r>
              <a:rPr lang="en-US" sz="2600" dirty="0" err="1"/>
              <a:t>Mvn</a:t>
            </a:r>
            <a:r>
              <a:rPr lang="en-US" sz="2600" dirty="0"/>
              <a:t> clean install</a:t>
            </a:r>
          </a:p>
          <a:p>
            <a:pPr marL="0" indent="0">
              <a:buNone/>
            </a:pPr>
            <a:r>
              <a:rPr lang="en-US" sz="2600" dirty="0"/>
              <a:t>( click the file and the test case will be run)</a:t>
            </a:r>
          </a:p>
          <a:p>
            <a:pPr marL="0" indent="0">
              <a:buNone/>
            </a:pPr>
            <a:r>
              <a:rPr lang="en-US" sz="2600" dirty="0"/>
              <a:t>5. We can run our test cases using Jenkins( you need to configure Jenkins in your machine)</a:t>
            </a:r>
          </a:p>
          <a:p>
            <a:pPr marL="0" lvl="0" indent="0">
              <a:buNone/>
            </a:pPr>
            <a:endParaRPr lang="en-US" sz="2600" dirty="0"/>
          </a:p>
          <a:p>
            <a:pPr marL="0" indent="0">
              <a:buNone/>
            </a:pPr>
            <a:r>
              <a:rPr lang="en-US" sz="2600" b="1" dirty="0"/>
              <a:t>Note: </a:t>
            </a:r>
            <a:r>
              <a:rPr lang="en-US" sz="2600" dirty="0"/>
              <a:t>In order to Run Test cases using command prompt, you should set up environment variables for maven first as follows:  </a:t>
            </a:r>
          </a:p>
          <a:p>
            <a:pPr lvl="0"/>
            <a:r>
              <a:rPr lang="en-US" sz="2600" dirty="0"/>
              <a:t>Download maven and setup environment variables: </a:t>
            </a:r>
          </a:p>
          <a:p>
            <a:pPr lvl="0"/>
            <a:r>
              <a:rPr lang="en-US" sz="2600" dirty="0"/>
              <a:t>System variables -&gt; path -&gt;edit -&gt; new -&gt; paste the path </a:t>
            </a:r>
            <a:r>
              <a:rPr lang="en-US" sz="2600" dirty="0" err="1"/>
              <a:t>upto</a:t>
            </a:r>
            <a:r>
              <a:rPr lang="en-US" sz="2600" dirty="0"/>
              <a:t> bin folder</a:t>
            </a:r>
          </a:p>
          <a:p>
            <a:pPr lvl="0"/>
            <a:r>
              <a:rPr lang="en-US" sz="2600" dirty="0"/>
              <a:t>System variables -&gt;  new -&gt; MAVEN_HOME &amp; maven path</a:t>
            </a:r>
          </a:p>
          <a:p>
            <a:pPr lvl="0"/>
            <a:r>
              <a:rPr lang="en-US" sz="2600" dirty="0"/>
              <a:t>System variables - &gt; M2_HOME &amp; maven path( good when working with Jenkins)</a:t>
            </a:r>
          </a:p>
          <a:p>
            <a:pPr lvl="0"/>
            <a:r>
              <a:rPr lang="en-US" sz="2600" dirty="0"/>
              <a:t>And edit environment variables too: </a:t>
            </a:r>
          </a:p>
          <a:p>
            <a:endParaRPr lang="en-US" dirty="0"/>
          </a:p>
        </p:txBody>
      </p:sp>
      <p:sp>
        <p:nvSpPr>
          <p:cNvPr id="4" name="Date Placeholder 3">
            <a:extLst>
              <a:ext uri="{FF2B5EF4-FFF2-40B4-BE49-F238E27FC236}">
                <a16:creationId xmlns:a16="http://schemas.microsoft.com/office/drawing/2014/main" id="{D847268F-E70E-EAA7-B7F0-473B885C91DF}"/>
              </a:ext>
            </a:extLst>
          </p:cNvPr>
          <p:cNvSpPr>
            <a:spLocks noGrp="1"/>
          </p:cNvSpPr>
          <p:nvPr>
            <p:ph type="dt" sz="half" idx="10"/>
          </p:nvPr>
        </p:nvSpPr>
        <p:spPr>
          <a:xfrm>
            <a:off x="838200" y="6356350"/>
            <a:ext cx="2743200" cy="365125"/>
          </a:xfrm>
        </p:spPr>
        <p:txBody>
          <a:bodyPr/>
          <a:lstStyle/>
          <a:p>
            <a:fld id="{E9337AA0-AF09-4DB4-9A66-F61D892E5D0F}" type="datetime1">
              <a:rPr lang="en-US" smtClean="0"/>
              <a:pPr/>
              <a:t>8/26/2023</a:t>
            </a:fld>
            <a:endParaRPr lang="en-US"/>
          </a:p>
        </p:txBody>
      </p:sp>
      <p:sp>
        <p:nvSpPr>
          <p:cNvPr id="5" name="Slide Number Placeholder 4">
            <a:extLst>
              <a:ext uri="{FF2B5EF4-FFF2-40B4-BE49-F238E27FC236}">
                <a16:creationId xmlns:a16="http://schemas.microsoft.com/office/drawing/2014/main" id="{E049E710-23AF-ED1E-8E9A-ABE01418EA6E}"/>
              </a:ext>
            </a:extLst>
          </p:cNvPr>
          <p:cNvSpPr>
            <a:spLocks noGrp="1"/>
          </p:cNvSpPr>
          <p:nvPr>
            <p:ph type="sldNum" sz="quarter" idx="12"/>
          </p:nvPr>
        </p:nvSpPr>
        <p:spPr>
          <a:xfrm>
            <a:off x="8610600" y="6356350"/>
            <a:ext cx="2743200" cy="365125"/>
          </a:xfrm>
        </p:spPr>
        <p:txBody>
          <a:bodyPr/>
          <a:lstStyle/>
          <a:p>
            <a:fld id="{1DCFAED5-7A2E-4DC4-A3BF-84AB50C06CF2}" type="slidenum">
              <a:rPr lang="en-US" smtClean="0"/>
              <a:pPr/>
              <a:t>15</a:t>
            </a:fld>
            <a:endParaRPr lang="en-US"/>
          </a:p>
        </p:txBody>
      </p:sp>
      <p:sp>
        <p:nvSpPr>
          <p:cNvPr id="6" name="TextBox 5">
            <a:extLst>
              <a:ext uri="{FF2B5EF4-FFF2-40B4-BE49-F238E27FC236}">
                <a16:creationId xmlns:a16="http://schemas.microsoft.com/office/drawing/2014/main" id="{F36F7D30-10C9-811F-1FF6-6D7F2F904609}"/>
              </a:ext>
            </a:extLst>
          </p:cNvPr>
          <p:cNvSpPr txBox="1"/>
          <p:nvPr/>
        </p:nvSpPr>
        <p:spPr>
          <a:xfrm>
            <a:off x="2209800" y="650441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7" name="Google Shape;137;p5">
            <a:extLst>
              <a:ext uri="{FF2B5EF4-FFF2-40B4-BE49-F238E27FC236}">
                <a16:creationId xmlns:a16="http://schemas.microsoft.com/office/drawing/2014/main" id="{EDEA1AB2-A704-3FE8-02A9-6249FBB84A3C}"/>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1700035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C952E6-3A6F-2F97-6F99-00D6E272CCB9}"/>
              </a:ext>
            </a:extLst>
          </p:cNvPr>
          <p:cNvSpPr>
            <a:spLocks noGrp="1"/>
          </p:cNvSpPr>
          <p:nvPr>
            <p:ph type="title"/>
          </p:nvPr>
        </p:nvSpPr>
        <p:spPr>
          <a:xfrm>
            <a:off x="104775" y="639193"/>
            <a:ext cx="3703745" cy="3573516"/>
          </a:xfrm>
        </p:spPr>
        <p:txBody>
          <a:bodyPr vert="horz" lIns="91440" tIns="45720" rIns="91440" bIns="45720" rtlCol="0" anchor="b">
            <a:normAutofit/>
          </a:bodyPr>
          <a:lstStyle/>
          <a:p>
            <a:pPr algn="ctr"/>
            <a:r>
              <a:rPr lang="en-US" sz="5100" kern="1200" dirty="0">
                <a:solidFill>
                  <a:schemeClr val="tx1"/>
                </a:solidFill>
                <a:latin typeface="+mj-lt"/>
                <a:ea typeface="+mj-ea"/>
                <a:cs typeface="+mj-cs"/>
              </a:rPr>
              <a:t>Set up environment variables </a:t>
            </a: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screenshot of a computer&#10;&#10;Description automatically generated">
            <a:extLst>
              <a:ext uri="{FF2B5EF4-FFF2-40B4-BE49-F238E27FC236}">
                <a16:creationId xmlns:a16="http://schemas.microsoft.com/office/drawing/2014/main" id="{CC37EEC9-5015-1ED4-1031-F47F1D0DBC3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4010025" y="989369"/>
            <a:ext cx="7858887" cy="5285101"/>
          </a:xfrm>
          <a:prstGeom prst="rect">
            <a:avLst/>
          </a:prstGeom>
          <a:noFill/>
        </p:spPr>
      </p:pic>
      <p:sp>
        <p:nvSpPr>
          <p:cNvPr id="5" name="Date Placeholder 4">
            <a:extLst>
              <a:ext uri="{FF2B5EF4-FFF2-40B4-BE49-F238E27FC236}">
                <a16:creationId xmlns:a16="http://schemas.microsoft.com/office/drawing/2014/main" id="{5D8E03FF-493C-AFC8-8420-8A4443A81B53}"/>
              </a:ext>
            </a:extLst>
          </p:cNvPr>
          <p:cNvSpPr>
            <a:spLocks noGrp="1"/>
          </p:cNvSpPr>
          <p:nvPr>
            <p:ph type="dt" sz="half" idx="10"/>
          </p:nvPr>
        </p:nvSpPr>
        <p:spPr/>
        <p:txBody>
          <a:bodyPr/>
          <a:lstStyle/>
          <a:p>
            <a:fld id="{964E0CCA-9EB2-4145-96CB-1B8BC5AAB60B}" type="datetime1">
              <a:rPr lang="en-US" smtClean="0"/>
              <a:t>8/26/2023</a:t>
            </a:fld>
            <a:endParaRPr lang="en-US"/>
          </a:p>
        </p:txBody>
      </p:sp>
      <p:sp>
        <p:nvSpPr>
          <p:cNvPr id="6" name="Slide Number Placeholder 5">
            <a:extLst>
              <a:ext uri="{FF2B5EF4-FFF2-40B4-BE49-F238E27FC236}">
                <a16:creationId xmlns:a16="http://schemas.microsoft.com/office/drawing/2014/main" id="{BAEAA341-0581-691F-130E-54875EF3FF9A}"/>
              </a:ext>
            </a:extLst>
          </p:cNvPr>
          <p:cNvSpPr>
            <a:spLocks noGrp="1"/>
          </p:cNvSpPr>
          <p:nvPr>
            <p:ph type="sldNum" sz="quarter" idx="12"/>
          </p:nvPr>
        </p:nvSpPr>
        <p:spPr/>
        <p:txBody>
          <a:bodyPr/>
          <a:lstStyle/>
          <a:p>
            <a:fld id="{1DCFAED5-7A2E-4DC4-A3BF-84AB50C06CF2}" type="slidenum">
              <a:rPr lang="en-US" smtClean="0"/>
              <a:t>16</a:t>
            </a:fld>
            <a:endParaRPr lang="en-US"/>
          </a:p>
        </p:txBody>
      </p:sp>
      <p:sp>
        <p:nvSpPr>
          <p:cNvPr id="7" name="TextBox 6">
            <a:extLst>
              <a:ext uri="{FF2B5EF4-FFF2-40B4-BE49-F238E27FC236}">
                <a16:creationId xmlns:a16="http://schemas.microsoft.com/office/drawing/2014/main" id="{49B6502D-384B-2716-F4D0-301D35DECC36}"/>
              </a:ext>
            </a:extLst>
          </p:cNvPr>
          <p:cNvSpPr txBox="1"/>
          <p:nvPr/>
        </p:nvSpPr>
        <p:spPr>
          <a:xfrm>
            <a:off x="2855126" y="6471028"/>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8" name="Google Shape;137;p5">
            <a:extLst>
              <a:ext uri="{FF2B5EF4-FFF2-40B4-BE49-F238E27FC236}">
                <a16:creationId xmlns:a16="http://schemas.microsoft.com/office/drawing/2014/main" id="{95A2D0F9-2B77-886C-BC16-DD5723DF3B8D}"/>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680065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03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ectangle 103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4A7BFC3-A938-56FF-7B7E-42DBEB097007}"/>
              </a:ext>
            </a:extLst>
          </p:cNvPr>
          <p:cNvSpPr>
            <a:spLocks noGrp="1"/>
          </p:cNvSpPr>
          <p:nvPr>
            <p:ph type="subTitle" idx="1"/>
          </p:nvPr>
        </p:nvSpPr>
        <p:spPr>
          <a:xfrm>
            <a:off x="949878" y="643467"/>
            <a:ext cx="10292243" cy="5571066"/>
          </a:xfrm>
        </p:spPr>
        <p:txBody>
          <a:bodyPr/>
          <a:lstStyle/>
          <a:p>
            <a:pPr defTabSz="795528">
              <a:lnSpc>
                <a:spcPct val="107000"/>
              </a:lnSpc>
              <a:spcBef>
                <a:spcPts val="0"/>
              </a:spcBef>
              <a:spcAft>
                <a:spcPts val="696"/>
              </a:spcAft>
            </a:pPr>
            <a:r>
              <a:rPr lang="en-US" sz="2784" b="1" kern="1200" dirty="0">
                <a:solidFill>
                  <a:srgbClr val="000000"/>
                </a:solidFill>
                <a:latin typeface="Calibri Light" panose="020F0302020204030204" pitchFamily="34" charset="0"/>
                <a:ea typeface="+mn-ea"/>
                <a:cs typeface="Arial" panose="020B0604020202020204" pitchFamily="34" charset="0"/>
              </a:rPr>
              <a:t>What is Maven</a:t>
            </a:r>
            <a:endParaRPr lang="en-US" sz="2784" b="1" kern="1200" dirty="0">
              <a:solidFill>
                <a:schemeClr val="tx1"/>
              </a:solidFill>
              <a:latin typeface="Calibri" panose="020F0502020204030204" pitchFamily="34" charset="0"/>
              <a:ea typeface="+mn-ea"/>
              <a:cs typeface="Arial" panose="020B0604020202020204" pitchFamily="34" charset="0"/>
            </a:endParaRPr>
          </a:p>
          <a:p>
            <a:pPr defTabSz="795528">
              <a:lnSpc>
                <a:spcPct val="107000"/>
              </a:lnSpc>
              <a:spcBef>
                <a:spcPts val="0"/>
              </a:spcBef>
              <a:spcAft>
                <a:spcPts val="696"/>
              </a:spcAft>
            </a:pPr>
            <a:endParaRPr lang="en-US" sz="1566" kern="1200" dirty="0">
              <a:solidFill>
                <a:srgbClr val="000000"/>
              </a:solidFill>
              <a:latin typeface="Calibri Light" panose="020F0302020204030204" pitchFamily="34" charset="0"/>
              <a:ea typeface="+mn-ea"/>
              <a:cs typeface="Arial" panose="020B0604020202020204" pitchFamily="34" charset="0"/>
            </a:endParaRPr>
          </a:p>
          <a:p>
            <a:pPr algn="l" defTabSz="795528">
              <a:lnSpc>
                <a:spcPct val="107000"/>
              </a:lnSpc>
              <a:spcBef>
                <a:spcPts val="0"/>
              </a:spcBef>
              <a:spcAft>
                <a:spcPts val="696"/>
              </a:spcAft>
            </a:pPr>
            <a:r>
              <a:rPr lang="en-US" sz="1566" kern="1200" dirty="0">
                <a:solidFill>
                  <a:srgbClr val="000000"/>
                </a:solidFill>
                <a:latin typeface="+mn-lt"/>
                <a:ea typeface="+mn-ea"/>
                <a:cs typeface="Arial" panose="020B0604020202020204" pitchFamily="34" charset="0"/>
              </a:rPr>
              <a:t>Maven is a powerful project management tool that is based on POM (project object model).</a:t>
            </a:r>
          </a:p>
          <a:p>
            <a:pPr algn="l" defTabSz="795528">
              <a:lnSpc>
                <a:spcPct val="107000"/>
              </a:lnSpc>
              <a:spcBef>
                <a:spcPts val="0"/>
              </a:spcBef>
              <a:spcAft>
                <a:spcPts val="696"/>
              </a:spcAft>
            </a:pPr>
            <a:r>
              <a:rPr lang="en-US" sz="1566" kern="1200" dirty="0">
                <a:solidFill>
                  <a:srgbClr val="000000"/>
                </a:solidFill>
                <a:latin typeface="+mn-lt"/>
                <a:ea typeface="+mn-ea"/>
                <a:cs typeface="Arial" panose="020B0604020202020204" pitchFamily="34" charset="0"/>
              </a:rPr>
              <a:t>It is used for project build, dependency, and documentation. It simplifies the build process like ANT.</a:t>
            </a:r>
          </a:p>
          <a:p>
            <a:pPr marL="397764" algn="l" defTabSz="795528">
              <a:lnSpc>
                <a:spcPct val="107000"/>
              </a:lnSpc>
              <a:spcBef>
                <a:spcPts val="0"/>
              </a:spcBef>
            </a:pPr>
            <a:endParaRPr lang="en-US" sz="1566" kern="1200" dirty="0">
              <a:solidFill>
                <a:srgbClr val="000000"/>
              </a:solidFill>
              <a:latin typeface="+mn-lt"/>
              <a:ea typeface="+mn-ea"/>
              <a:cs typeface="Arial" panose="020B0604020202020204" pitchFamily="34" charset="0"/>
            </a:endParaRPr>
          </a:p>
          <a:p>
            <a:pPr marL="397764" algn="l" defTabSz="795528">
              <a:lnSpc>
                <a:spcPct val="107000"/>
              </a:lnSpc>
              <a:spcBef>
                <a:spcPts val="0"/>
              </a:spcBef>
            </a:pPr>
            <a:endParaRPr lang="en-US" sz="1566" kern="1200" dirty="0">
              <a:solidFill>
                <a:schemeClr val="tx1"/>
              </a:solidFill>
              <a:latin typeface="+mn-lt"/>
              <a:ea typeface="+mn-ea"/>
              <a:cs typeface="Arial" panose="020B0604020202020204" pitchFamily="34" charset="0"/>
            </a:endParaRPr>
          </a:p>
          <a:p>
            <a:pPr defTabSz="795528">
              <a:lnSpc>
                <a:spcPct val="107000"/>
              </a:lnSpc>
              <a:spcBef>
                <a:spcPts val="0"/>
              </a:spcBef>
              <a:spcAft>
                <a:spcPts val="696"/>
              </a:spcAft>
            </a:pPr>
            <a:r>
              <a:rPr lang="en-US" sz="2088" b="1" kern="1200" dirty="0">
                <a:solidFill>
                  <a:srgbClr val="000000"/>
                </a:solidFill>
                <a:latin typeface="Calibri Light" panose="020F0302020204030204" pitchFamily="34" charset="0"/>
                <a:ea typeface="+mn-ea"/>
                <a:cs typeface="Arial" panose="020B0604020202020204" pitchFamily="34" charset="0"/>
              </a:rPr>
              <a:t>How to work with maven? </a:t>
            </a:r>
            <a:endParaRPr lang="en-US" sz="2088"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spcAft>
                <a:spcPts val="696"/>
              </a:spcAft>
            </a:pPr>
            <a:r>
              <a:rPr lang="en-US" sz="2088" b="1" kern="1200" dirty="0">
                <a:solidFill>
                  <a:srgbClr val="000000"/>
                </a:solidFill>
                <a:latin typeface="Calibri Light" panose="020F0302020204030204" pitchFamily="34" charset="0"/>
                <a:ea typeface="+mn-ea"/>
                <a:cs typeface="Arial" panose="020B0604020202020204" pitchFamily="34" charset="0"/>
              </a:rPr>
              <a:t>1</a:t>
            </a:r>
            <a:r>
              <a:rPr lang="en-US" sz="1566" b="1" kern="1200" dirty="0">
                <a:solidFill>
                  <a:srgbClr val="000000"/>
                </a:solidFill>
                <a:latin typeface="Calibri Light" panose="020F0302020204030204" pitchFamily="34" charset="0"/>
                <a:ea typeface="+mn-ea"/>
                <a:cs typeface="Arial" panose="020B0604020202020204" pitchFamily="34" charset="0"/>
              </a:rPr>
              <a:t>: Download maven from :  </a:t>
            </a:r>
            <a:r>
              <a:rPr lang="en-US" sz="1566" b="1" u="sng" kern="1200" dirty="0">
                <a:solidFill>
                  <a:srgbClr val="000000"/>
                </a:solidFill>
                <a:latin typeface="Calibri Light" panose="020F0302020204030204" pitchFamily="34" charset="0"/>
                <a:ea typeface="+mn-ea"/>
                <a:cs typeface="Arial" panose="020B0604020202020204" pitchFamily="34" charset="0"/>
                <a:hlinkClick r:id="rId2"/>
              </a:rPr>
              <a:t>https://maven.apache.org/download.cgi</a:t>
            </a:r>
            <a:endParaRPr lang="en-US" sz="1566" b="1" u="sng" kern="1200" dirty="0">
              <a:solidFill>
                <a:srgbClr val="000000"/>
              </a:solidFill>
              <a:latin typeface="Calibri Light" panose="020F0302020204030204" pitchFamily="34" charset="0"/>
              <a:ea typeface="+mn-ea"/>
              <a:cs typeface="Arial" panose="020B0604020202020204" pitchFamily="34" charset="0"/>
            </a:endParaRPr>
          </a:p>
          <a:p>
            <a:pPr algn="l" defTabSz="795528">
              <a:lnSpc>
                <a:spcPct val="107000"/>
              </a:lnSpc>
              <a:spcBef>
                <a:spcPts val="0"/>
              </a:spcBef>
              <a:spcAft>
                <a:spcPts val="696"/>
              </a:spcAft>
            </a:pPr>
            <a:r>
              <a:rPr lang="en-US" sz="1566" b="1" u="sng" dirty="0">
                <a:solidFill>
                  <a:srgbClr val="000000"/>
                </a:solidFill>
                <a:latin typeface="Calibri Light" panose="020F0302020204030204" pitchFamily="34" charset="0"/>
                <a:cs typeface="Arial" panose="020B0604020202020204" pitchFamily="34" charset="0"/>
              </a:rPr>
              <a:t>( download “Binary archives” not the “Source </a:t>
            </a:r>
            <a:r>
              <a:rPr lang="en-US" sz="1566" b="1" u="sng" dirty="0" err="1">
                <a:solidFill>
                  <a:srgbClr val="000000"/>
                </a:solidFill>
                <a:latin typeface="Calibri Light" panose="020F0302020204030204" pitchFamily="34" charset="0"/>
                <a:cs typeface="Arial" panose="020B0604020202020204" pitchFamily="34" charset="0"/>
              </a:rPr>
              <a:t>arhives</a:t>
            </a:r>
            <a:r>
              <a:rPr lang="en-US" sz="1566" b="1" u="sng" dirty="0">
                <a:solidFill>
                  <a:srgbClr val="000000"/>
                </a:solidFill>
                <a:latin typeface="Calibri Light" panose="020F0302020204030204" pitchFamily="34" charset="0"/>
                <a:cs typeface="Arial" panose="020B0604020202020204" pitchFamily="34" charset="0"/>
              </a:rPr>
              <a:t>”</a:t>
            </a:r>
            <a:endParaRPr lang="en-US" sz="1566"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spcAft>
                <a:spcPts val="696"/>
              </a:spcAft>
            </a:pPr>
            <a:r>
              <a:rPr lang="en-US" sz="1566" b="1" kern="1200" dirty="0">
                <a:solidFill>
                  <a:srgbClr val="000000"/>
                </a:solidFill>
                <a:latin typeface="Calibri Light" panose="020F0302020204030204" pitchFamily="34" charset="0"/>
                <a:ea typeface="+mn-ea"/>
                <a:cs typeface="Arial" panose="020B0604020202020204" pitchFamily="34" charset="0"/>
              </a:rPr>
              <a:t>2: Extract the zip bin folder in paste it in program files</a:t>
            </a:r>
            <a:endParaRPr lang="en-US" sz="1566"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spcAft>
                <a:spcPts val="696"/>
              </a:spcAft>
            </a:pPr>
            <a:r>
              <a:rPr lang="en-US" sz="1566" b="1" kern="1200" dirty="0">
                <a:solidFill>
                  <a:srgbClr val="000000"/>
                </a:solidFill>
                <a:latin typeface="Calibri Light" panose="020F0302020204030204" pitchFamily="34" charset="0"/>
                <a:ea typeface="+mn-ea"/>
                <a:cs typeface="Arial" panose="020B0604020202020204" pitchFamily="34" charset="0"/>
              </a:rPr>
              <a:t>3: then Set Up the environmental variables for Maven and the path. </a:t>
            </a:r>
            <a:endParaRPr lang="en-US" sz="1566"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pPr>
            <a:r>
              <a:rPr lang="en-US" sz="1044" b="1" u="sng" kern="1200" dirty="0">
                <a:solidFill>
                  <a:srgbClr val="000000"/>
                </a:solidFill>
                <a:latin typeface="Calibri Light" panose="020F0302020204030204" pitchFamily="34" charset="0"/>
                <a:ea typeface="+mn-ea"/>
                <a:cs typeface="Arial" panose="020B0604020202020204" pitchFamily="34" charset="0"/>
                <a:hlinkClick r:id="rId3"/>
              </a:rPr>
              <a:t>https://phoenixnap.com/kb/install-maven-windows#</a:t>
            </a:r>
            <a:endParaRPr lang="en-US" sz="1044"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pPr>
            <a:r>
              <a:rPr lang="en-US" sz="1566" b="1" kern="1200" dirty="0">
                <a:solidFill>
                  <a:srgbClr val="000000"/>
                </a:solidFill>
                <a:latin typeface="Calibri Light" panose="020F0302020204030204" pitchFamily="34" charset="0"/>
                <a:ea typeface="+mn-ea"/>
                <a:cs typeface="Arial" panose="020B0604020202020204" pitchFamily="34" charset="0"/>
              </a:rPr>
              <a:t> </a:t>
            </a:r>
            <a:endParaRPr lang="en-US" sz="1566"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pPr>
            <a:r>
              <a:rPr lang="en-US" sz="1566" b="1" kern="1200" dirty="0">
                <a:solidFill>
                  <a:srgbClr val="000000"/>
                </a:solidFill>
                <a:latin typeface="Calibri Light" panose="020F0302020204030204" pitchFamily="34" charset="0"/>
                <a:ea typeface="+mn-ea"/>
                <a:cs typeface="Arial" panose="020B0604020202020204" pitchFamily="34" charset="0"/>
              </a:rPr>
              <a:t>verify if you have install maven in your system: </a:t>
            </a:r>
            <a:endParaRPr lang="en-US" sz="1566" kern="1200" dirty="0">
              <a:solidFill>
                <a:schemeClr val="tx1"/>
              </a:solidFill>
              <a:latin typeface="Calibri" panose="020F0502020204030204" pitchFamily="34" charset="0"/>
              <a:ea typeface="+mn-ea"/>
              <a:cs typeface="Arial" panose="020B0604020202020204" pitchFamily="34" charset="0"/>
            </a:endParaRPr>
          </a:p>
          <a:p>
            <a:pPr algn="l" defTabSz="795528">
              <a:lnSpc>
                <a:spcPct val="107000"/>
              </a:lnSpc>
              <a:spcBef>
                <a:spcPts val="0"/>
              </a:spcBef>
            </a:pPr>
            <a:r>
              <a:rPr lang="en-US" sz="1566" b="1" kern="1200" dirty="0" err="1">
                <a:solidFill>
                  <a:srgbClr val="000000"/>
                </a:solidFill>
                <a:latin typeface="Calibri Light" panose="020F0302020204030204" pitchFamily="34" charset="0"/>
                <a:ea typeface="+mn-ea"/>
                <a:cs typeface="Arial" panose="020B0604020202020204" pitchFamily="34" charset="0"/>
              </a:rPr>
              <a:t>mvn</a:t>
            </a:r>
            <a:r>
              <a:rPr lang="en-US" sz="1566" b="1" kern="1200" dirty="0">
                <a:solidFill>
                  <a:srgbClr val="000000"/>
                </a:solidFill>
                <a:latin typeface="Calibri Light" panose="020F0302020204030204" pitchFamily="34" charset="0"/>
                <a:ea typeface="+mn-ea"/>
                <a:cs typeface="Arial" panose="020B0604020202020204" pitchFamily="34" charset="0"/>
              </a:rPr>
              <a:t>  -version</a:t>
            </a:r>
            <a:endParaRPr lang="en-US" sz="1566" kern="1200" dirty="0">
              <a:solidFill>
                <a:schemeClr val="tx1"/>
              </a:solidFill>
              <a:latin typeface="Calibri" panose="020F0502020204030204" pitchFamily="34" charset="0"/>
              <a:ea typeface="+mn-ea"/>
              <a:cs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237E5DB6-95DF-80C7-D9E3-8B717DA31DC4}"/>
              </a:ext>
            </a:extLst>
          </p:cNvPr>
          <p:cNvSpPr txBox="1"/>
          <p:nvPr/>
        </p:nvSpPr>
        <p:spPr>
          <a:xfrm>
            <a:off x="949878" y="5324083"/>
            <a:ext cx="9792576" cy="606961"/>
          </a:xfrm>
          <a:prstGeom prst="rect">
            <a:avLst/>
          </a:prstGeom>
          <a:noFill/>
        </p:spPr>
        <p:txBody>
          <a:bodyPr wrap="square">
            <a:spAutoFit/>
          </a:bodyPr>
          <a:lstStyle/>
          <a:p>
            <a:pPr defTabSz="795528">
              <a:spcAft>
                <a:spcPts val="600"/>
              </a:spcAft>
            </a:pPr>
            <a:r>
              <a:rPr lang="en-US" sz="1044" kern="1200" dirty="0">
                <a:solidFill>
                  <a:schemeClr val="tx1"/>
                </a:solidFill>
                <a:latin typeface="+mn-lt"/>
                <a:ea typeface="+mn-ea"/>
                <a:cs typeface="+mn-cs"/>
                <a:hlinkClick r:id="rId4"/>
              </a:rPr>
              <a:t>https://maven.apache.org/guides/introduction/introduction-to-dependency-mechanism.html</a:t>
            </a:r>
            <a:endParaRPr lang="en-US" sz="1044" kern="1200" dirty="0">
              <a:solidFill>
                <a:schemeClr val="tx1"/>
              </a:solidFill>
              <a:latin typeface="+mn-lt"/>
              <a:ea typeface="+mn-ea"/>
              <a:cs typeface="+mn-cs"/>
            </a:endParaRPr>
          </a:p>
          <a:p>
            <a:pPr>
              <a:spcAft>
                <a:spcPts val="600"/>
              </a:spcAft>
            </a:pPr>
            <a:endParaRPr lang="en-US" dirty="0"/>
          </a:p>
        </p:txBody>
      </p:sp>
      <p:sp>
        <p:nvSpPr>
          <p:cNvPr id="6" name="Date Placeholder 5">
            <a:extLst>
              <a:ext uri="{FF2B5EF4-FFF2-40B4-BE49-F238E27FC236}">
                <a16:creationId xmlns:a16="http://schemas.microsoft.com/office/drawing/2014/main" id="{03E74A14-0EF3-94B1-61D1-9E31E751FC76}"/>
              </a:ext>
            </a:extLst>
          </p:cNvPr>
          <p:cNvSpPr>
            <a:spLocks noGrp="1"/>
          </p:cNvSpPr>
          <p:nvPr>
            <p:ph type="dt" sz="half" idx="10"/>
          </p:nvPr>
        </p:nvSpPr>
        <p:spPr/>
        <p:txBody>
          <a:bodyPr/>
          <a:lstStyle/>
          <a:p>
            <a:fld id="{BCD9A665-BD02-40FC-9B1D-C8F933803C99}" type="datetime1">
              <a:rPr lang="en-US" smtClean="0"/>
              <a:t>8/26/2023</a:t>
            </a:fld>
            <a:endParaRPr lang="en-US"/>
          </a:p>
        </p:txBody>
      </p:sp>
      <p:sp>
        <p:nvSpPr>
          <p:cNvPr id="7" name="Slide Number Placeholder 6">
            <a:extLst>
              <a:ext uri="{FF2B5EF4-FFF2-40B4-BE49-F238E27FC236}">
                <a16:creationId xmlns:a16="http://schemas.microsoft.com/office/drawing/2014/main" id="{FC8E4A78-7C9F-179F-7DE5-20683FAD4A21}"/>
              </a:ext>
            </a:extLst>
          </p:cNvPr>
          <p:cNvSpPr>
            <a:spLocks noGrp="1"/>
          </p:cNvSpPr>
          <p:nvPr>
            <p:ph type="sldNum" sz="quarter" idx="12"/>
          </p:nvPr>
        </p:nvSpPr>
        <p:spPr/>
        <p:txBody>
          <a:bodyPr/>
          <a:lstStyle/>
          <a:p>
            <a:fld id="{1DCFAED5-7A2E-4DC4-A3BF-84AB50C06CF2}" type="slidenum">
              <a:rPr lang="en-US" smtClean="0"/>
              <a:t>2</a:t>
            </a:fld>
            <a:endParaRPr lang="en-US"/>
          </a:p>
        </p:txBody>
      </p:sp>
      <p:sp>
        <p:nvSpPr>
          <p:cNvPr id="8" name="TextBox 7">
            <a:extLst>
              <a:ext uri="{FF2B5EF4-FFF2-40B4-BE49-F238E27FC236}">
                <a16:creationId xmlns:a16="http://schemas.microsoft.com/office/drawing/2014/main" id="{72B86C24-A064-0705-2E24-331310EFF236}"/>
              </a:ext>
            </a:extLst>
          </p:cNvPr>
          <p:cNvSpPr txBox="1"/>
          <p:nvPr/>
        </p:nvSpPr>
        <p:spPr>
          <a:xfrm>
            <a:off x="1866892" y="586246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5"/>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9" name="Google Shape;137;p5">
            <a:extLst>
              <a:ext uri="{FF2B5EF4-FFF2-40B4-BE49-F238E27FC236}">
                <a16:creationId xmlns:a16="http://schemas.microsoft.com/office/drawing/2014/main" id="{E927D559-72D5-DD54-E423-6ED8911F153F}"/>
              </a:ext>
            </a:extLst>
          </p:cNvPr>
          <p:cNvPicPr preferRelativeResize="0"/>
          <p:nvPr/>
        </p:nvPicPr>
        <p:blipFill rotWithShape="1">
          <a:blip r:embed="rId6">
            <a:alphaModFix/>
          </a:blip>
          <a:srcRect/>
          <a:stretch/>
        </p:blipFill>
        <p:spPr>
          <a:xfrm>
            <a:off x="10129559" y="714303"/>
            <a:ext cx="1348995" cy="869511"/>
          </a:xfrm>
          <a:prstGeom prst="rect">
            <a:avLst/>
          </a:prstGeom>
          <a:noFill/>
          <a:ln>
            <a:noFill/>
          </a:ln>
        </p:spPr>
      </p:pic>
    </p:spTree>
    <p:extLst>
      <p:ext uri="{BB962C8B-B14F-4D97-AF65-F5344CB8AC3E}">
        <p14:creationId xmlns:p14="http://schemas.microsoft.com/office/powerpoint/2010/main" val="3925884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188323-894E-BB59-9817-F640DDC6516A}"/>
              </a:ext>
            </a:extLst>
          </p:cNvPr>
          <p:cNvSpPr>
            <a:spLocks noGrp="1"/>
          </p:cNvSpPr>
          <p:nvPr>
            <p:ph idx="1"/>
          </p:nvPr>
        </p:nvSpPr>
        <p:spPr>
          <a:xfrm>
            <a:off x="838200" y="497150"/>
            <a:ext cx="10515600" cy="5679813"/>
          </a:xfrm>
        </p:spPr>
        <p:txBody>
          <a:bodyPr>
            <a:normAutofit/>
          </a:bodyPr>
          <a:lstStyle/>
          <a:p>
            <a:pPr marR="0" indent="0">
              <a:lnSpc>
                <a:spcPct val="107000"/>
              </a:lnSpc>
              <a:spcBef>
                <a:spcPts val="0"/>
              </a:spcBef>
              <a:spcAft>
                <a:spcPts val="800"/>
              </a:spcAft>
              <a:buNone/>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gn="ctr">
              <a:lnSpc>
                <a:spcPct val="107000"/>
              </a:lnSpc>
              <a:spcBef>
                <a:spcPts val="0"/>
              </a:spcBef>
              <a:spcAft>
                <a:spcPts val="800"/>
              </a:spcAft>
              <a:buNone/>
            </a:pPr>
            <a:r>
              <a:rPr lang="en-US" sz="4000" b="1" dirty="0">
                <a:solidFill>
                  <a:srgbClr val="000000"/>
                </a:solidFill>
                <a:effectLst/>
                <a:ea typeface="Calibri" panose="020F0502020204030204" pitchFamily="34" charset="0"/>
                <a:cs typeface="Arial" panose="020B0604020202020204" pitchFamily="34" charset="0"/>
              </a:rPr>
              <a:t>What is POM.XML file ?</a:t>
            </a:r>
            <a:endParaRPr lang="en-US" sz="4000" dirty="0">
              <a:effectLst/>
              <a:ea typeface="Calibri" panose="020F0502020204030204" pitchFamily="34" charset="0"/>
              <a:cs typeface="Arial" panose="020B0604020202020204" pitchFamily="34" charset="0"/>
            </a:endParaRPr>
          </a:p>
          <a:p>
            <a:pPr marL="0" marR="0" indent="0" algn="l">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POM Files</a:t>
            </a:r>
            <a:r>
              <a:rPr lang="en-US" sz="1800" dirty="0">
                <a:solidFill>
                  <a:srgbClr val="000000"/>
                </a:solidFill>
                <a:effectLst/>
                <a:ea typeface="Calibri" panose="020F0502020204030204" pitchFamily="34" charset="0"/>
                <a:cs typeface="Arial" panose="020B0604020202020204" pitchFamily="34" charset="0"/>
              </a:rPr>
              <a:t>: A Project Object Model or POM is the fundamental unit of work in Maven.</a:t>
            </a:r>
            <a:endParaRPr lang="en-US" sz="1800" dirty="0">
              <a:effectLst/>
              <a:ea typeface="Calibri" panose="020F0502020204030204" pitchFamily="34" charset="0"/>
              <a:cs typeface="Arial" panose="020B0604020202020204" pitchFamily="34" charset="0"/>
            </a:endParaRPr>
          </a:p>
          <a:p>
            <a:pPr marL="0" marR="0" indent="0" algn="l">
              <a:lnSpc>
                <a:spcPct val="107000"/>
              </a:lnSpc>
              <a:spcBef>
                <a:spcPts val="0"/>
              </a:spcBef>
              <a:spcAft>
                <a:spcPts val="800"/>
              </a:spcAft>
              <a:buNone/>
            </a:pPr>
            <a:r>
              <a:rPr lang="en-US" sz="1800" dirty="0">
                <a:solidFill>
                  <a:srgbClr val="000000"/>
                </a:solidFill>
                <a:effectLst/>
                <a:ea typeface="Calibri" panose="020F0502020204030204" pitchFamily="34" charset="0"/>
                <a:cs typeface="Arial" panose="020B0604020202020204" pitchFamily="34" charset="0"/>
              </a:rPr>
              <a:t> Project Object Model (POM) Files are XML file that contains information related to the project and configuration information such as dependencies, source directory, plugin, goals etc. used by Maven to build the project. </a:t>
            </a:r>
            <a:endParaRPr lang="en-US" sz="1800" dirty="0">
              <a:effectLst/>
              <a:ea typeface="Calibri" panose="020F0502020204030204" pitchFamily="34" charset="0"/>
              <a:cs typeface="Arial" panose="020B0604020202020204" pitchFamily="34" charset="0"/>
            </a:endParaRPr>
          </a:p>
          <a:p>
            <a:pPr marL="0" marR="0" indent="0" algn="l">
              <a:lnSpc>
                <a:spcPct val="107000"/>
              </a:lnSpc>
              <a:spcBef>
                <a:spcPts val="0"/>
              </a:spcBef>
              <a:spcAft>
                <a:spcPts val="800"/>
              </a:spcAft>
              <a:buNone/>
            </a:pPr>
            <a:r>
              <a:rPr lang="en-US" sz="1800" dirty="0">
                <a:solidFill>
                  <a:srgbClr val="000000"/>
                </a:solidFill>
                <a:effectLst/>
                <a:ea typeface="Calibri" panose="020F0502020204030204" pitchFamily="34" charset="0"/>
                <a:cs typeface="Arial" panose="020B0604020202020204" pitchFamily="34" charset="0"/>
              </a:rPr>
              <a:t>When you execute a maven command you give maven a POM file to execute the commands. Maven reads pom.xml file to accomplish its configuration and operations.</a:t>
            </a:r>
            <a:endParaRPr lang="en-US" sz="1800" dirty="0">
              <a:effectLst/>
              <a:ea typeface="Calibri" panose="020F0502020204030204" pitchFamily="34" charset="0"/>
              <a:cs typeface="Arial" panose="020B0604020202020204" pitchFamily="34" charset="0"/>
            </a:endParaRPr>
          </a:p>
          <a:p>
            <a:pPr marL="0" indent="0">
              <a:buNone/>
            </a:pPr>
            <a:r>
              <a:rPr lang="en-US" sz="2000" b="1" dirty="0"/>
              <a:t>What pom.xml file contains</a:t>
            </a:r>
            <a:r>
              <a:rPr lang="en-US" sz="2000" dirty="0"/>
              <a:t>: </a:t>
            </a:r>
          </a:p>
          <a:p>
            <a:pPr marL="342900" marR="0" lvl="0" indent="-342900" rtl="0">
              <a:lnSpc>
                <a:spcPct val="107000"/>
              </a:lnSpc>
              <a:spcBef>
                <a:spcPts val="0"/>
              </a:spcBef>
              <a:spcAft>
                <a:spcPts val="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Project name</a:t>
            </a:r>
          </a:p>
          <a:p>
            <a:pPr marL="342900" marR="0" lvl="0" indent="-342900">
              <a:lnSpc>
                <a:spcPct val="107000"/>
              </a:lnSpc>
              <a:spcBef>
                <a:spcPts val="0"/>
              </a:spcBef>
              <a:spcAft>
                <a:spcPts val="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Properties</a:t>
            </a:r>
          </a:p>
          <a:p>
            <a:pPr marL="342900" marR="0" lvl="0" indent="-342900">
              <a:lnSpc>
                <a:spcPct val="107000"/>
              </a:lnSpc>
              <a:spcBef>
                <a:spcPts val="0"/>
              </a:spcBef>
              <a:spcAft>
                <a:spcPts val="0"/>
              </a:spcAft>
              <a:buFont typeface="Symbol" panose="05050102010706020507" pitchFamily="18" charset="2"/>
              <a:buChar char=""/>
            </a:pPr>
            <a:r>
              <a:rPr lang="en-US" sz="1800" dirty="0" err="1">
                <a:effectLst/>
                <a:ea typeface="Calibri" panose="020F0502020204030204" pitchFamily="34" charset="0"/>
                <a:cs typeface="Arial" panose="020B0604020202020204" pitchFamily="34" charset="0"/>
              </a:rPr>
              <a:t>artifactId</a:t>
            </a:r>
            <a:endParaRPr lang="en-US" sz="1800" dirty="0">
              <a:effectLs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err="1">
                <a:effectLst/>
                <a:ea typeface="Calibri" panose="020F0502020204030204" pitchFamily="34" charset="0"/>
                <a:cs typeface="Arial" panose="020B0604020202020204" pitchFamily="34" charset="0"/>
              </a:rPr>
              <a:t>groupId</a:t>
            </a:r>
            <a:endParaRPr lang="en-US" sz="1800" dirty="0">
              <a:effectLs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version</a:t>
            </a:r>
          </a:p>
          <a:p>
            <a:pPr marL="342900" marR="0" lvl="0" indent="-342900">
              <a:lnSpc>
                <a:spcPct val="107000"/>
              </a:lnSpc>
              <a:spcBef>
                <a:spcPts val="0"/>
              </a:spcBef>
              <a:spcAft>
                <a:spcPts val="80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plugin</a:t>
            </a:r>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CF6F7118-9C43-C371-E5FC-617D7B6F9B02}"/>
              </a:ext>
            </a:extLst>
          </p:cNvPr>
          <p:cNvSpPr>
            <a:spLocks noGrp="1"/>
          </p:cNvSpPr>
          <p:nvPr>
            <p:ph type="dt" sz="half" idx="10"/>
          </p:nvPr>
        </p:nvSpPr>
        <p:spPr/>
        <p:txBody>
          <a:bodyPr/>
          <a:lstStyle/>
          <a:p>
            <a:fld id="{F946AC4E-E22B-4D6B-BB28-356D34E9454F}" type="datetime1">
              <a:rPr lang="en-US" smtClean="0"/>
              <a:t>8/26/2023</a:t>
            </a:fld>
            <a:endParaRPr lang="en-US"/>
          </a:p>
        </p:txBody>
      </p:sp>
      <p:sp>
        <p:nvSpPr>
          <p:cNvPr id="5" name="Slide Number Placeholder 4">
            <a:extLst>
              <a:ext uri="{FF2B5EF4-FFF2-40B4-BE49-F238E27FC236}">
                <a16:creationId xmlns:a16="http://schemas.microsoft.com/office/drawing/2014/main" id="{F29E1294-5220-4282-213C-F4EE157047A4}"/>
              </a:ext>
            </a:extLst>
          </p:cNvPr>
          <p:cNvSpPr>
            <a:spLocks noGrp="1"/>
          </p:cNvSpPr>
          <p:nvPr>
            <p:ph type="sldNum" sz="quarter" idx="12"/>
          </p:nvPr>
        </p:nvSpPr>
        <p:spPr/>
        <p:txBody>
          <a:bodyPr/>
          <a:lstStyle/>
          <a:p>
            <a:fld id="{1DCFAED5-7A2E-4DC4-A3BF-84AB50C06CF2}" type="slidenum">
              <a:rPr lang="en-US" smtClean="0"/>
              <a:t>3</a:t>
            </a:fld>
            <a:endParaRPr lang="en-US"/>
          </a:p>
        </p:txBody>
      </p:sp>
      <p:sp>
        <p:nvSpPr>
          <p:cNvPr id="6" name="TextBox 5">
            <a:extLst>
              <a:ext uri="{FF2B5EF4-FFF2-40B4-BE49-F238E27FC236}">
                <a16:creationId xmlns:a16="http://schemas.microsoft.com/office/drawing/2014/main" id="{ED4B0C5E-6D88-F39E-22DA-A92905A19DEB}"/>
              </a:ext>
            </a:extLst>
          </p:cNvPr>
          <p:cNvSpPr txBox="1"/>
          <p:nvPr/>
        </p:nvSpPr>
        <p:spPr>
          <a:xfrm>
            <a:off x="2209800" y="639829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7" name="Google Shape;137;p5">
            <a:extLst>
              <a:ext uri="{FF2B5EF4-FFF2-40B4-BE49-F238E27FC236}">
                <a16:creationId xmlns:a16="http://schemas.microsoft.com/office/drawing/2014/main" id="{C58ED9E9-6CCD-8031-8709-4DD88FA1E740}"/>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40454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84CD7C-DB21-2A74-336B-BFEA4138F4C3}"/>
              </a:ext>
            </a:extLst>
          </p:cNvPr>
          <p:cNvSpPr>
            <a:spLocks noGrp="1"/>
          </p:cNvSpPr>
          <p:nvPr>
            <p:ph idx="1"/>
          </p:nvPr>
        </p:nvSpPr>
        <p:spPr>
          <a:xfrm>
            <a:off x="838200" y="346229"/>
            <a:ext cx="10515600" cy="5830734"/>
          </a:xfrm>
        </p:spPr>
        <p:txBody>
          <a:bodyPr/>
          <a:lstStyle/>
          <a:p>
            <a:pPr marL="0" indent="0">
              <a:lnSpc>
                <a:spcPct val="107000"/>
              </a:lnSpc>
              <a:spcBef>
                <a:spcPts val="0"/>
              </a:spcBef>
              <a:spcAft>
                <a:spcPts val="800"/>
              </a:spcAft>
              <a:buNone/>
            </a:pPr>
            <a:r>
              <a:rPr lang="en-US" sz="1800" b="1" dirty="0"/>
              <a:t>What pom.xml file contains….</a:t>
            </a:r>
            <a:endPar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endParaRPr>
          </a:p>
          <a:p>
            <a:pPr>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project-</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It is the root element of the pom.xml file.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 </a:t>
            </a:r>
            <a:r>
              <a:rPr lang="en-US" sz="1800" b="1" dirty="0" err="1">
                <a:solidFill>
                  <a:srgbClr val="000000"/>
                </a:solidFill>
                <a:effectLst/>
                <a:latin typeface="Calibri Light" panose="020F0302020204030204" pitchFamily="34" charset="0"/>
                <a:ea typeface="Calibri" panose="020F0502020204030204" pitchFamily="34" charset="0"/>
                <a:cs typeface="Arial" panose="020B0604020202020204" pitchFamily="34" charset="0"/>
              </a:rPr>
              <a:t>modelVersion</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a:t>
            </a:r>
            <a:r>
              <a:rPr lang="en-US" sz="1800" dirty="0" err="1">
                <a:solidFill>
                  <a:srgbClr val="000000"/>
                </a:solidFill>
                <a:effectLst/>
                <a:latin typeface="Calibri Light" panose="020F0302020204030204" pitchFamily="34" charset="0"/>
                <a:ea typeface="Calibri" panose="020F0502020204030204" pitchFamily="34" charset="0"/>
                <a:cs typeface="Arial" panose="020B0604020202020204" pitchFamily="34" charset="0"/>
              </a:rPr>
              <a:t>modelversion</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means what version of the POM model you are using. Use version 4 for your maven project.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name</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this element is used to give name to our maven project. </a:t>
            </a:r>
            <a:endParaRPr lang="en-US" sz="1800" b="1" dirty="0">
              <a:solidFill>
                <a:srgbClr val="000000"/>
              </a:solidFill>
              <a:latin typeface="Calibri Light" panose="020F03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dependencies</a:t>
            </a:r>
            <a:r>
              <a:rPr lang="en-US" sz="1800" dirty="0">
                <a:solidFill>
                  <a:srgbClr val="000000"/>
                </a:solidFill>
                <a:effectLst/>
                <a:ea typeface="Calibri" panose="020F0502020204030204" pitchFamily="34" charset="0"/>
                <a:cs typeface="Arial" panose="020B0604020202020204" pitchFamily="34" charset="0"/>
              </a:rPr>
              <a:t>- dependencies  define a list of dependency of project. Some commonly used are (Junit, selenium-java, cucumber-java, cucumber-</a:t>
            </a:r>
            <a:r>
              <a:rPr lang="en-US" sz="1800" dirty="0" err="1">
                <a:solidFill>
                  <a:srgbClr val="000000"/>
                </a:solidFill>
                <a:effectLst/>
                <a:ea typeface="Calibri" panose="020F0502020204030204" pitchFamily="34" charset="0"/>
                <a:cs typeface="Arial" panose="020B0604020202020204" pitchFamily="34" charset="0"/>
              </a:rPr>
              <a:t>junit</a:t>
            </a:r>
            <a:r>
              <a:rPr lang="en-US" sz="1800" dirty="0">
                <a:solidFill>
                  <a:srgbClr val="000000"/>
                </a:solidFill>
                <a:effectLst/>
                <a:ea typeface="Calibri" panose="020F0502020204030204" pitchFamily="34" charset="0"/>
                <a:cs typeface="Arial" panose="020B0604020202020204" pitchFamily="34" charset="0"/>
              </a:rPr>
              <a:t>, cucumber-</a:t>
            </a:r>
            <a:r>
              <a:rPr lang="en-US" sz="1800" dirty="0" err="1">
                <a:solidFill>
                  <a:srgbClr val="000000"/>
                </a:solidFill>
                <a:effectLst/>
                <a:ea typeface="Calibri" panose="020F0502020204030204" pitchFamily="34" charset="0"/>
                <a:cs typeface="Arial" panose="020B0604020202020204" pitchFamily="34" charset="0"/>
              </a:rPr>
              <a:t>extentsreport</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Webdrivermanager</a:t>
            </a:r>
            <a:r>
              <a:rPr lang="en-US" sz="1800" dirty="0">
                <a:solidFill>
                  <a:srgbClr val="000000"/>
                </a:solidFill>
                <a:effectLst/>
                <a:ea typeface="Calibri" panose="020F0502020204030204" pitchFamily="34" charset="0"/>
                <a:cs typeface="Arial" panose="020B0604020202020204" pitchFamily="34" charset="0"/>
              </a:rPr>
              <a:t>, cucumber-reporting </a:t>
            </a:r>
            <a:r>
              <a:rPr lang="en-US" sz="1800" dirty="0" err="1">
                <a:solidFill>
                  <a:srgbClr val="000000"/>
                </a:solidFill>
                <a:effectLst/>
                <a:ea typeface="Calibri" panose="020F0502020204030204" pitchFamily="34" charset="0"/>
                <a:cs typeface="Arial" panose="020B0604020202020204" pitchFamily="34" charset="0"/>
              </a:rPr>
              <a:t>etc</a:t>
            </a:r>
            <a:r>
              <a:rPr lang="en-US" sz="1800" dirty="0">
                <a:solidFill>
                  <a:srgbClr val="000000"/>
                </a:solidFill>
                <a:effectLst/>
                <a:ea typeface="Calibri" panose="020F0502020204030204" pitchFamily="34" charset="0"/>
                <a:cs typeface="Arial" panose="020B0604020202020204" pitchFamily="34" charset="0"/>
              </a:rPr>
              <a:t>) </a:t>
            </a:r>
            <a:endParaRPr lang="en-US" sz="18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 dependency-</a:t>
            </a:r>
            <a:r>
              <a:rPr lang="en-US" sz="1800" dirty="0">
                <a:solidFill>
                  <a:srgbClr val="000000"/>
                </a:solidFill>
                <a:effectLst/>
                <a:ea typeface="Calibri" panose="020F0502020204030204" pitchFamily="34" charset="0"/>
                <a:cs typeface="Arial" panose="020B0604020202020204" pitchFamily="34" charset="0"/>
              </a:rPr>
              <a:t> dependency defines a dependency and used inside dependencies tag. Each dependency is described by its </a:t>
            </a:r>
            <a:r>
              <a:rPr lang="en-US" sz="1800" dirty="0" err="1">
                <a:solidFill>
                  <a:srgbClr val="000000"/>
                </a:solidFill>
                <a:effectLst/>
                <a:ea typeface="Calibri" panose="020F0502020204030204" pitchFamily="34" charset="0"/>
                <a:cs typeface="Arial" panose="020B0604020202020204" pitchFamily="34" charset="0"/>
              </a:rPr>
              <a:t>groupId</a:t>
            </a:r>
            <a:r>
              <a:rPr lang="en-US" sz="1800" dirty="0">
                <a:solidFill>
                  <a:srgbClr val="000000"/>
                </a:solidFill>
                <a:effectLst/>
                <a:ea typeface="Calibri" panose="020F0502020204030204" pitchFamily="34" charset="0"/>
                <a:cs typeface="Arial" panose="020B0604020202020204" pitchFamily="34" charset="0"/>
              </a:rPr>
              <a:t>, </a:t>
            </a:r>
            <a:r>
              <a:rPr lang="en-US" sz="1800" dirty="0" err="1">
                <a:solidFill>
                  <a:srgbClr val="000000"/>
                </a:solidFill>
                <a:effectLst/>
                <a:ea typeface="Calibri" panose="020F0502020204030204" pitchFamily="34" charset="0"/>
                <a:cs typeface="Arial" panose="020B0604020202020204" pitchFamily="34" charset="0"/>
              </a:rPr>
              <a:t>artifactId</a:t>
            </a:r>
            <a:r>
              <a:rPr lang="en-US" sz="1800" dirty="0">
                <a:solidFill>
                  <a:srgbClr val="000000"/>
                </a:solidFill>
                <a:effectLst/>
                <a:ea typeface="Calibri" panose="020F0502020204030204" pitchFamily="34" charset="0"/>
                <a:cs typeface="Arial" panose="020B0604020202020204" pitchFamily="34" charset="0"/>
              </a:rPr>
              <a:t> and version.</a:t>
            </a:r>
            <a:endParaRPr lang="en-US" sz="18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 • </a:t>
            </a:r>
            <a:r>
              <a:rPr lang="en-US" sz="1800" b="1" dirty="0" err="1">
                <a:solidFill>
                  <a:srgbClr val="000000"/>
                </a:solidFill>
                <a:effectLst/>
                <a:ea typeface="Calibri" panose="020F0502020204030204" pitchFamily="34" charset="0"/>
                <a:cs typeface="Arial" panose="020B0604020202020204" pitchFamily="34" charset="0"/>
              </a:rPr>
              <a:t>groupId</a:t>
            </a:r>
            <a:r>
              <a:rPr lang="en-US" sz="1800" dirty="0">
                <a:solidFill>
                  <a:srgbClr val="000000"/>
                </a:solidFill>
                <a:effectLst/>
                <a:ea typeface="Calibri" panose="020F0502020204030204" pitchFamily="34" charset="0"/>
                <a:cs typeface="Arial" panose="020B0604020202020204" pitchFamily="34" charset="0"/>
              </a:rPr>
              <a:t>- </a:t>
            </a:r>
            <a:r>
              <a:rPr lang="en-US" sz="1800" dirty="0">
                <a:solidFill>
                  <a:srgbClr val="040C28"/>
                </a:solidFill>
                <a:ea typeface="Calibri" panose="020F0502020204030204" pitchFamily="34" charset="0"/>
                <a:cs typeface="Arial" panose="020B0604020202020204" pitchFamily="34" charset="0"/>
              </a:rPr>
              <a:t>A</a:t>
            </a:r>
            <a:r>
              <a:rPr lang="en-US" sz="1800" b="0" i="0" dirty="0">
                <a:solidFill>
                  <a:srgbClr val="040C28"/>
                </a:solidFill>
                <a:effectLst/>
              </a:rPr>
              <a:t> unique  name of the company or group that created the project</a:t>
            </a:r>
            <a:endParaRPr lang="en-US" sz="18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 </a:t>
            </a:r>
            <a:r>
              <a:rPr lang="en-US" sz="1800" b="1" dirty="0" err="1">
                <a:solidFill>
                  <a:srgbClr val="000000"/>
                </a:solidFill>
                <a:effectLst/>
                <a:ea typeface="Calibri" panose="020F0502020204030204" pitchFamily="34" charset="0"/>
                <a:cs typeface="Arial" panose="020B0604020202020204" pitchFamily="34" charset="0"/>
              </a:rPr>
              <a:t>artifactId</a:t>
            </a:r>
            <a:r>
              <a:rPr lang="en-US" sz="1800" dirty="0">
                <a:solidFill>
                  <a:srgbClr val="000000"/>
                </a:solidFill>
                <a:effectLst/>
                <a:ea typeface="Calibri" panose="020F0502020204030204" pitchFamily="34" charset="0"/>
                <a:cs typeface="Arial" panose="020B0604020202020204" pitchFamily="34" charset="0"/>
              </a:rPr>
              <a:t>- Name of the project</a:t>
            </a:r>
          </a:p>
          <a:p>
            <a:pPr marL="0" marR="0" indent="0">
              <a:lnSpc>
                <a:spcPct val="107000"/>
              </a:lnSpc>
              <a:spcBef>
                <a:spcPts val="0"/>
              </a:spcBef>
              <a:spcAft>
                <a:spcPts val="800"/>
              </a:spcAft>
              <a:buNone/>
            </a:pPr>
            <a:r>
              <a:rPr lang="en-US" sz="1800" b="1" dirty="0">
                <a:solidFill>
                  <a:srgbClr val="000000"/>
                </a:solidFill>
                <a:effectLst/>
                <a:ea typeface="Calibri" panose="020F0502020204030204" pitchFamily="34" charset="0"/>
                <a:cs typeface="Arial" panose="020B0604020202020204" pitchFamily="34" charset="0"/>
              </a:rPr>
              <a:t>• version</a:t>
            </a:r>
            <a:r>
              <a:rPr lang="en-US" sz="1800" dirty="0">
                <a:solidFill>
                  <a:srgbClr val="000000"/>
                </a:solidFill>
                <a:effectLst/>
                <a:ea typeface="Calibri" panose="020F0502020204030204" pitchFamily="34" charset="0"/>
                <a:cs typeface="Arial" panose="020B0604020202020204" pitchFamily="34" charset="0"/>
              </a:rPr>
              <a:t>-  version number of the project. </a:t>
            </a:r>
            <a:endParaRPr lang="en-US" sz="1800" dirty="0">
              <a:effectLst/>
              <a:ea typeface="Calibri" panose="020F0502020204030204" pitchFamily="34" charset="0"/>
              <a:cs typeface="Arial" panose="020B0604020202020204" pitchFamily="34" charset="0"/>
            </a:endParaRPr>
          </a:p>
          <a:p>
            <a:endParaRPr lang="en-US" dirty="0"/>
          </a:p>
        </p:txBody>
      </p:sp>
      <p:pic>
        <p:nvPicPr>
          <p:cNvPr id="4" name="Picture 3" descr="A screen shot of a computer&#10;&#10;Description automatically generated">
            <a:extLst>
              <a:ext uri="{FF2B5EF4-FFF2-40B4-BE49-F238E27FC236}">
                <a16:creationId xmlns:a16="http://schemas.microsoft.com/office/drawing/2014/main" id="{FC1DE5B4-B424-68A4-0DDD-64C1B7355B89}"/>
              </a:ext>
            </a:extLst>
          </p:cNvPr>
          <p:cNvPicPr>
            <a:picLocks noChangeAspect="1"/>
          </p:cNvPicPr>
          <p:nvPr/>
        </p:nvPicPr>
        <p:blipFill>
          <a:blip r:embed="rId2"/>
          <a:stretch>
            <a:fillRect/>
          </a:stretch>
        </p:blipFill>
        <p:spPr>
          <a:xfrm>
            <a:off x="3110328" y="5444971"/>
            <a:ext cx="4000500" cy="1066800"/>
          </a:xfrm>
          <a:prstGeom prst="rect">
            <a:avLst/>
          </a:prstGeom>
        </p:spPr>
      </p:pic>
      <p:sp>
        <p:nvSpPr>
          <p:cNvPr id="5" name="Date Placeholder 4">
            <a:extLst>
              <a:ext uri="{FF2B5EF4-FFF2-40B4-BE49-F238E27FC236}">
                <a16:creationId xmlns:a16="http://schemas.microsoft.com/office/drawing/2014/main" id="{8C322F7E-0494-DB41-0CB6-858FDC7A3E94}"/>
              </a:ext>
            </a:extLst>
          </p:cNvPr>
          <p:cNvSpPr>
            <a:spLocks noGrp="1"/>
          </p:cNvSpPr>
          <p:nvPr>
            <p:ph type="dt" sz="half" idx="10"/>
          </p:nvPr>
        </p:nvSpPr>
        <p:spPr/>
        <p:txBody>
          <a:bodyPr/>
          <a:lstStyle/>
          <a:p>
            <a:fld id="{DA19C1B7-D7B8-4BDF-8FFB-A6A36523E967}" type="datetime1">
              <a:rPr lang="en-US" smtClean="0"/>
              <a:t>8/26/2023</a:t>
            </a:fld>
            <a:endParaRPr lang="en-US"/>
          </a:p>
        </p:txBody>
      </p:sp>
      <p:sp>
        <p:nvSpPr>
          <p:cNvPr id="6" name="Slide Number Placeholder 5">
            <a:extLst>
              <a:ext uri="{FF2B5EF4-FFF2-40B4-BE49-F238E27FC236}">
                <a16:creationId xmlns:a16="http://schemas.microsoft.com/office/drawing/2014/main" id="{638B38A2-E9B1-51F2-A5C3-57FA04A10634}"/>
              </a:ext>
            </a:extLst>
          </p:cNvPr>
          <p:cNvSpPr>
            <a:spLocks noGrp="1"/>
          </p:cNvSpPr>
          <p:nvPr>
            <p:ph type="sldNum" sz="quarter" idx="12"/>
          </p:nvPr>
        </p:nvSpPr>
        <p:spPr/>
        <p:txBody>
          <a:bodyPr/>
          <a:lstStyle/>
          <a:p>
            <a:fld id="{1DCFAED5-7A2E-4DC4-A3BF-84AB50C06CF2}" type="slidenum">
              <a:rPr lang="en-US" smtClean="0"/>
              <a:t>4</a:t>
            </a:fld>
            <a:endParaRPr lang="en-US"/>
          </a:p>
        </p:txBody>
      </p:sp>
      <p:sp>
        <p:nvSpPr>
          <p:cNvPr id="7" name="TextBox 6">
            <a:extLst>
              <a:ext uri="{FF2B5EF4-FFF2-40B4-BE49-F238E27FC236}">
                <a16:creationId xmlns:a16="http://schemas.microsoft.com/office/drawing/2014/main" id="{0F4315D2-E176-96AC-EC54-229A25531798}"/>
              </a:ext>
            </a:extLst>
          </p:cNvPr>
          <p:cNvSpPr txBox="1"/>
          <p:nvPr/>
        </p:nvSpPr>
        <p:spPr>
          <a:xfrm>
            <a:off x="1831382" y="6511771"/>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8" name="Google Shape;137;p5">
            <a:extLst>
              <a:ext uri="{FF2B5EF4-FFF2-40B4-BE49-F238E27FC236}">
                <a16:creationId xmlns:a16="http://schemas.microsoft.com/office/drawing/2014/main" id="{893216BE-6695-A40F-5AE6-7A385D712E8D}"/>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1702505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AE7885-6CA2-6F78-28EB-1555A09ACC43}"/>
              </a:ext>
            </a:extLst>
          </p:cNvPr>
          <p:cNvSpPr>
            <a:spLocks noGrp="1"/>
          </p:cNvSpPr>
          <p:nvPr>
            <p:ph idx="1"/>
          </p:nvPr>
        </p:nvSpPr>
        <p:spPr>
          <a:xfrm>
            <a:off x="838200" y="435006"/>
            <a:ext cx="10515600" cy="6152225"/>
          </a:xfrm>
        </p:spPr>
        <p:txBody>
          <a:bodyPr/>
          <a:lstStyle/>
          <a:p>
            <a:pPr marL="0" marR="0" indent="0" algn="ctr">
              <a:lnSpc>
                <a:spcPct val="107000"/>
              </a:lnSpc>
              <a:spcBef>
                <a:spcPts val="0"/>
              </a:spcBef>
              <a:spcAft>
                <a:spcPts val="800"/>
              </a:spcAft>
              <a:buNone/>
            </a:pPr>
            <a:r>
              <a:rPr lang="en-US" sz="1800" b="1" dirty="0">
                <a:solidFill>
                  <a:srgbClr val="525960"/>
                </a:solidFill>
                <a:effectLst/>
                <a:ea typeface="Calibri" panose="020F0502020204030204" pitchFamily="34" charset="0"/>
                <a:cs typeface="Arial" panose="020B0604020202020204" pitchFamily="34" charset="0"/>
              </a:rPr>
              <a:t>	</a:t>
            </a:r>
            <a:r>
              <a:rPr lang="en-US" b="1" dirty="0">
                <a:solidFill>
                  <a:srgbClr val="525960"/>
                </a:solidFill>
                <a:effectLst/>
                <a:ea typeface="Calibri" panose="020F0502020204030204" pitchFamily="34" charset="0"/>
                <a:cs typeface="Arial" panose="020B0604020202020204" pitchFamily="34" charset="0"/>
              </a:rPr>
              <a:t>Maven Properties</a:t>
            </a:r>
            <a:endParaRPr lang="en-US" sz="1800" b="1" dirty="0">
              <a:solidFill>
                <a:srgbClr val="525960"/>
              </a:solidFill>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solidFill>
                  <a:srgbClr val="525960"/>
                </a:solidFill>
                <a:effectLst/>
                <a:ea typeface="Calibri" panose="020F0502020204030204" pitchFamily="34" charset="0"/>
                <a:cs typeface="Arial" panose="020B0604020202020204" pitchFamily="34" charset="0"/>
              </a:rPr>
              <a:t>Maven properties</a:t>
            </a:r>
            <a:r>
              <a:rPr lang="en-US" sz="1800" dirty="0">
                <a:solidFill>
                  <a:srgbClr val="525960"/>
                </a:solidFill>
                <a:effectLst/>
                <a:ea typeface="Calibri" panose="020F0502020204030204" pitchFamily="34" charset="0"/>
                <a:cs typeface="Arial" panose="020B0604020202020204" pitchFamily="34" charset="0"/>
              </a:rPr>
              <a:t> are value place holders. Their values are accessible anywhere within a POM by using the notation ${X}, where X is the property.</a:t>
            </a:r>
            <a:endParaRPr lang="en-US" sz="18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b="1" dirty="0">
                <a:effectLst/>
                <a:ea typeface="Calibri" panose="020F0502020204030204" pitchFamily="34" charset="0"/>
                <a:cs typeface="Arial" panose="020B0604020202020204" pitchFamily="34" charset="0"/>
              </a:rPr>
              <a:t>Other key words in pom.xml: </a:t>
            </a:r>
            <a:endParaRPr lang="en-US" sz="1800" dirty="0">
              <a:effectLs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Dependencies</a:t>
            </a:r>
          </a:p>
          <a:p>
            <a:pPr marL="342900" marR="0" lvl="0" indent="-342900">
              <a:lnSpc>
                <a:spcPct val="107000"/>
              </a:lnSpc>
              <a:spcBef>
                <a:spcPts val="0"/>
              </a:spcBef>
              <a:spcAft>
                <a:spcPts val="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Dependency</a:t>
            </a:r>
          </a:p>
          <a:p>
            <a:pPr marL="342900" marR="0" lvl="0" indent="-342900">
              <a:lnSpc>
                <a:spcPct val="107000"/>
              </a:lnSpc>
              <a:spcBef>
                <a:spcPts val="0"/>
              </a:spcBef>
              <a:spcAft>
                <a:spcPts val="800"/>
              </a:spcAft>
              <a:buFont typeface="Symbol" panose="05050102010706020507" pitchFamily="18" charset="2"/>
              <a:buChar char=""/>
            </a:pPr>
            <a:r>
              <a:rPr lang="en-US" sz="1800" dirty="0">
                <a:effectLst/>
                <a:ea typeface="Calibri" panose="020F0502020204030204" pitchFamily="34" charset="0"/>
                <a:cs typeface="Arial" panose="020B0604020202020204" pitchFamily="34" charset="0"/>
              </a:rPr>
              <a:t>Plugins</a:t>
            </a:r>
          </a:p>
          <a:p>
            <a:pPr marL="0" marR="0" indent="0" algn="ctr">
              <a:lnSpc>
                <a:spcPct val="107000"/>
              </a:lnSpc>
              <a:spcBef>
                <a:spcPts val="0"/>
              </a:spcBef>
              <a:spcAft>
                <a:spcPts val="800"/>
              </a:spcAft>
              <a:buNone/>
            </a:pPr>
            <a:r>
              <a:rPr lang="en-US" sz="2000" b="1" dirty="0">
                <a:effectLst/>
                <a:ea typeface="Calibri" panose="020F0502020204030204" pitchFamily="34" charset="0"/>
                <a:cs typeface="Arial" panose="020B0604020202020204" pitchFamily="34" charset="0"/>
              </a:rPr>
              <a:t>What is maven dependency</a:t>
            </a:r>
            <a:endParaRPr lang="en-US" sz="20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solidFill>
                  <a:srgbClr val="202124"/>
                </a:solidFill>
                <a:effectLst/>
                <a:ea typeface="Calibri" panose="020F0502020204030204" pitchFamily="34" charset="0"/>
                <a:cs typeface="Arial" panose="020B0604020202020204" pitchFamily="34" charset="0"/>
              </a:rPr>
              <a:t>In the context of Maven, a dependency is simply </a:t>
            </a:r>
            <a:r>
              <a:rPr lang="en-US" sz="1800" dirty="0">
                <a:solidFill>
                  <a:srgbClr val="040C28"/>
                </a:solidFill>
                <a:effectLst/>
                <a:ea typeface="Calibri" panose="020F0502020204030204" pitchFamily="34" charset="0"/>
                <a:cs typeface="Arial" panose="020B0604020202020204" pitchFamily="34" charset="0"/>
              </a:rPr>
              <a:t>a JAR file used by a Java application</a:t>
            </a:r>
            <a:r>
              <a:rPr lang="en-US" sz="1800" dirty="0">
                <a:solidFill>
                  <a:srgbClr val="202124"/>
                </a:solidFill>
                <a:effectLst/>
                <a:ea typeface="Calibri" panose="020F0502020204030204" pitchFamily="34" charset="0"/>
                <a:cs typeface="Arial" panose="020B0604020202020204" pitchFamily="34" charset="0"/>
              </a:rPr>
              <a:t>. Based on the POM file, Maven will download and add the JAR file to our Java path. Java will then be able to find and use the classes in the JAR file. </a:t>
            </a:r>
            <a:endParaRPr lang="en-US" sz="1800" dirty="0">
              <a:effectLst/>
              <a:ea typeface="Calibri" panose="020F0502020204030204" pitchFamily="34" charset="0"/>
              <a:cs typeface="Arial" panose="020B0604020202020204" pitchFamily="34" charset="0"/>
            </a:endParaRPr>
          </a:p>
          <a:p>
            <a:pPr marL="0" marR="0" indent="0" algn="ctr">
              <a:lnSpc>
                <a:spcPct val="107000"/>
              </a:lnSpc>
              <a:spcBef>
                <a:spcPts val="0"/>
              </a:spcBef>
              <a:spcAft>
                <a:spcPts val="800"/>
              </a:spcAft>
              <a:buNone/>
            </a:pPr>
            <a:r>
              <a:rPr lang="en-US" sz="2000" b="1" dirty="0">
                <a:solidFill>
                  <a:srgbClr val="202124"/>
                </a:solidFill>
                <a:effectLst/>
                <a:ea typeface="Calibri" panose="020F0502020204030204" pitchFamily="34" charset="0"/>
                <a:cs typeface="Arial" panose="020B0604020202020204" pitchFamily="34" charset="0"/>
              </a:rPr>
              <a:t>What is a JAR file </a:t>
            </a:r>
            <a:endParaRPr lang="en-US" sz="2000" dirty="0">
              <a:effectLst/>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solidFill>
                  <a:srgbClr val="000000"/>
                </a:solidFill>
                <a:effectLst/>
                <a:ea typeface="Calibri" panose="020F0502020204030204" pitchFamily="34" charset="0"/>
                <a:cs typeface="Arial" panose="020B0604020202020204" pitchFamily="34" charset="0"/>
              </a:rPr>
              <a:t>JAR stands for Java </a:t>
            </a:r>
            <a:r>
              <a:rPr lang="en-US" sz="1800" dirty="0" err="1">
                <a:solidFill>
                  <a:srgbClr val="000000"/>
                </a:solidFill>
                <a:effectLst/>
                <a:ea typeface="Calibri" panose="020F0502020204030204" pitchFamily="34" charset="0"/>
                <a:cs typeface="Arial" panose="020B0604020202020204" pitchFamily="34" charset="0"/>
              </a:rPr>
              <a:t>ARchive</a:t>
            </a:r>
            <a:r>
              <a:rPr lang="en-US" sz="1800" dirty="0">
                <a:solidFill>
                  <a:srgbClr val="000000"/>
                </a:solidFill>
                <a:effectLst/>
                <a:ea typeface="Calibri" panose="020F0502020204030204" pitchFamily="34" charset="0"/>
                <a:cs typeface="Arial" panose="020B0604020202020204" pitchFamily="34" charset="0"/>
              </a:rPr>
              <a:t>. It's a file format based on the popular ZIP file format and is used for aggregating many files into one</a:t>
            </a:r>
            <a:r>
              <a:rPr lang="en-US" sz="1800" dirty="0">
                <a:effectLst/>
                <a:ea typeface="Calibri" panose="020F0502020204030204" pitchFamily="34" charset="0"/>
                <a:cs typeface="Arial" panose="020B0604020202020204" pitchFamily="34" charset="0"/>
              </a:rPr>
              <a:t>.</a:t>
            </a:r>
          </a:p>
          <a:p>
            <a:pPr marL="0" marR="0" indent="0">
              <a:lnSpc>
                <a:spcPct val="107000"/>
              </a:lnSpc>
              <a:spcBef>
                <a:spcPts val="0"/>
              </a:spcBef>
              <a:spcAft>
                <a:spcPts val="800"/>
              </a:spcAft>
              <a:buNone/>
            </a:pPr>
            <a:r>
              <a:rPr lang="en-US" sz="1800" dirty="0">
                <a:solidFill>
                  <a:srgbClr val="4D5156"/>
                </a:solidFill>
                <a:effectLst/>
                <a:ea typeface="Calibri" panose="020F0502020204030204" pitchFamily="34" charset="0"/>
                <a:cs typeface="Arial" panose="020B0604020202020204" pitchFamily="34" charset="0"/>
              </a:rPr>
              <a:t>JAR file extension is </a:t>
            </a:r>
            <a:r>
              <a:rPr lang="en-US" sz="1800" b="1" i="0" dirty="0">
                <a:solidFill>
                  <a:srgbClr val="5F6368"/>
                </a:solidFill>
                <a:effectLst/>
                <a:ea typeface="Calibri" panose="020F0502020204030204" pitchFamily="34" charset="0"/>
                <a:cs typeface="Arial" panose="020B0604020202020204" pitchFamily="34" charset="0"/>
              </a:rPr>
              <a:t>a Java archive file used for storing Java programs and games in a single file</a:t>
            </a:r>
            <a:r>
              <a:rPr lang="en-US" sz="1800" dirty="0">
                <a:solidFill>
                  <a:srgbClr val="4D5156"/>
                </a:solidFill>
                <a:effectLst/>
                <a:ea typeface="Calibri" panose="020F0502020204030204" pitchFamily="34" charset="0"/>
                <a:cs typeface="Arial" panose="020B0604020202020204" pitchFamily="34" charset="0"/>
              </a:rPr>
              <a:t>.</a:t>
            </a:r>
            <a:endParaRPr lang="en-US" sz="1800" dirty="0">
              <a:effectLst/>
              <a:ea typeface="Calibri" panose="020F0502020204030204" pitchFamily="34"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5DA05556-B2F8-18FA-9668-266CD26927E0}"/>
              </a:ext>
            </a:extLst>
          </p:cNvPr>
          <p:cNvSpPr>
            <a:spLocks noGrp="1"/>
          </p:cNvSpPr>
          <p:nvPr>
            <p:ph type="dt" sz="half" idx="10"/>
          </p:nvPr>
        </p:nvSpPr>
        <p:spPr/>
        <p:txBody>
          <a:bodyPr/>
          <a:lstStyle/>
          <a:p>
            <a:fld id="{0CE4BEB4-D0A3-42AF-8A2B-13D586C6F75F}" type="datetime1">
              <a:rPr lang="en-US" smtClean="0"/>
              <a:t>8/26/2023</a:t>
            </a:fld>
            <a:endParaRPr lang="en-US"/>
          </a:p>
        </p:txBody>
      </p:sp>
      <p:sp>
        <p:nvSpPr>
          <p:cNvPr id="5" name="Slide Number Placeholder 4">
            <a:extLst>
              <a:ext uri="{FF2B5EF4-FFF2-40B4-BE49-F238E27FC236}">
                <a16:creationId xmlns:a16="http://schemas.microsoft.com/office/drawing/2014/main" id="{7E595D39-DA5F-A7DF-533C-F6EDCD1BD5EE}"/>
              </a:ext>
            </a:extLst>
          </p:cNvPr>
          <p:cNvSpPr>
            <a:spLocks noGrp="1"/>
          </p:cNvSpPr>
          <p:nvPr>
            <p:ph type="sldNum" sz="quarter" idx="12"/>
          </p:nvPr>
        </p:nvSpPr>
        <p:spPr/>
        <p:txBody>
          <a:bodyPr/>
          <a:lstStyle/>
          <a:p>
            <a:fld id="{1DCFAED5-7A2E-4DC4-A3BF-84AB50C06CF2}" type="slidenum">
              <a:rPr lang="en-US" smtClean="0"/>
              <a:t>5</a:t>
            </a:fld>
            <a:endParaRPr lang="en-US"/>
          </a:p>
        </p:txBody>
      </p:sp>
      <p:sp>
        <p:nvSpPr>
          <p:cNvPr id="6" name="TextBox 5">
            <a:extLst>
              <a:ext uri="{FF2B5EF4-FFF2-40B4-BE49-F238E27FC236}">
                <a16:creationId xmlns:a16="http://schemas.microsoft.com/office/drawing/2014/main" id="{F189AEE1-842E-D838-EE71-4EAD054497F5}"/>
              </a:ext>
            </a:extLst>
          </p:cNvPr>
          <p:cNvSpPr txBox="1"/>
          <p:nvPr/>
        </p:nvSpPr>
        <p:spPr>
          <a:xfrm>
            <a:off x="2097712" y="6398296"/>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7" name="Google Shape;137;p5">
            <a:extLst>
              <a:ext uri="{FF2B5EF4-FFF2-40B4-BE49-F238E27FC236}">
                <a16:creationId xmlns:a16="http://schemas.microsoft.com/office/drawing/2014/main" id="{AF88B4D4-B47E-7368-5D01-24C118D1BD2E}"/>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1314888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0E2B2A83-D5C8-3BBB-6FF5-F03562988016}"/>
              </a:ext>
            </a:extLst>
          </p:cNvPr>
          <p:cNvSpPr>
            <a:spLocks noGrp="1" noChangeArrowheads="1"/>
          </p:cNvSpPr>
          <p:nvPr>
            <p:ph idx="1"/>
          </p:nvPr>
        </p:nvSpPr>
        <p:spPr bwMode="auto">
          <a:xfrm>
            <a:off x="399495" y="9684"/>
            <a:ext cx="11505460" cy="6491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rPr>
              <a:t>What is a maven Plugin</a:t>
            </a:r>
            <a:endParaRPr kumimoji="0" lang="en-US" altLang="en-US"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rPr>
              <a:t>"Maven" is a core framework for a collection of Maven Plugins.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rPr>
              <a:t> plugins are </a:t>
            </a:r>
            <a:r>
              <a:rPr kumimoji="0" lang="en-US" altLang="en-US" sz="1800" b="0" i="0" u="none" strike="noStrike" cap="none" normalizeH="0" baseline="0" dirty="0">
                <a:ln>
                  <a:noFill/>
                </a:ln>
                <a:solidFill>
                  <a:srgbClr val="040C28"/>
                </a:solidFill>
                <a:effectLst/>
                <a:latin typeface="+mn-lt"/>
                <a:ea typeface="Calibri" panose="020F0502020204030204" pitchFamily="34" charset="0"/>
                <a:cs typeface="Arial" panose="020B0604020202020204" pitchFamily="34" charset="0"/>
              </a:rPr>
              <a:t>where much of the real action is performed</a:t>
            </a:r>
            <a:r>
              <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rPr>
              <a:t>, plugins are used to: create jar files, create war files, compile code, unit test code, create project documentation, and so 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800" b="0" i="1" dirty="0">
                <a:solidFill>
                  <a:srgbClr val="333333"/>
                </a:solidFill>
                <a:effectLst/>
                <a:latin typeface="+mn-lt"/>
              </a:rPr>
              <a:t>There are the build and the reporting plugins.</a:t>
            </a:r>
            <a:r>
              <a:rPr lang="en-US" sz="1800" b="0" i="0" dirty="0">
                <a:solidFill>
                  <a:srgbClr val="333333"/>
                </a:solidFill>
                <a:effectLst/>
                <a:latin typeface="+mn-lt"/>
              </a:rPr>
              <a:t> </a:t>
            </a: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Build plugins</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are executed during the build and configured in the &lt;build/&gt; element.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Reporting plugins</a:t>
            </a:r>
            <a:r>
              <a:rPr lang="en-US" sz="1800" dirty="0">
                <a:solidFill>
                  <a:srgbClr val="000000"/>
                </a:solidFill>
                <a:effectLst/>
                <a:latin typeface="Calibri Light" panose="020F0302020204030204" pitchFamily="34" charset="0"/>
                <a:ea typeface="Calibri" panose="020F0502020204030204" pitchFamily="34" charset="0"/>
                <a:cs typeface="Arial" panose="020B0604020202020204" pitchFamily="34" charset="0"/>
              </a:rPr>
              <a:t> are executed during site generation and configured in the &lt;reporting/&gt; element.</a:t>
            </a: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rPr>
              <a:t>Common plugins in pom.xml: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Compiler</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a:t>
            </a:r>
            <a:r>
              <a:rPr kumimoji="0" lang="en-US" altLang="en-US" sz="1800" b="1"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plugin</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The </a:t>
            </a:r>
            <a:r>
              <a:rPr kumimoji="0" lang="en-US" altLang="en-US" sz="1800" b="0" i="0" u="none" strike="noStrike" cap="none" normalizeH="0" baseline="0" dirty="0">
                <a:ln>
                  <a:noFill/>
                </a:ln>
                <a:solidFill>
                  <a:srgbClr val="5F6368"/>
                </a:solidFill>
                <a:effectLst/>
                <a:latin typeface="+mn-lt"/>
                <a:ea typeface="Calibri" panose="020F0502020204030204" pitchFamily="34" charset="0"/>
                <a:cs typeface="Arial" panose="020B0604020202020204" pitchFamily="34" charset="0"/>
              </a:rPr>
              <a:t>Compiler Plugin</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is used to </a:t>
            </a:r>
            <a:r>
              <a:rPr kumimoji="0" lang="en-US" altLang="en-US" sz="1800" b="1" i="0" u="none" strike="noStrike" cap="none" normalizeH="0" baseline="0" dirty="0">
                <a:ln>
                  <a:noFill/>
                </a:ln>
                <a:solidFill>
                  <a:srgbClr val="5F6368"/>
                </a:solidFill>
                <a:effectLst/>
                <a:latin typeface="+mn-lt"/>
                <a:ea typeface="Calibri" panose="020F0502020204030204" pitchFamily="34" charset="0"/>
                <a:cs typeface="Arial" panose="020B0604020202020204" pitchFamily="34" charset="0"/>
              </a:rPr>
              <a:t>compile</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the sources of your project.</a:t>
            </a: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Surefire</a:t>
            </a:r>
            <a:r>
              <a:rPr kumimoji="0" lang="en-US" altLang="en-US" sz="1800" b="0"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 </a:t>
            </a:r>
            <a:r>
              <a:rPr kumimoji="0" lang="en-US" altLang="en-US" sz="1800" b="1"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plugin</a:t>
            </a:r>
            <a:r>
              <a:rPr kumimoji="0" lang="en-US" altLang="en-US" sz="1800" b="0"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 The Surefire Plugin is used during the </a:t>
            </a:r>
            <a:r>
              <a:rPr kumimoji="0" lang="en-US" altLang="en-US" sz="1800" b="0" i="0" u="none" strike="noStrike" cap="none" normalizeH="0" baseline="0" dirty="0">
                <a:ln>
                  <a:noFill/>
                </a:ln>
                <a:solidFill>
                  <a:srgbClr val="DD1144"/>
                </a:solidFill>
                <a:effectLst/>
                <a:latin typeface="+mn-lt"/>
                <a:ea typeface="Calibri" panose="020F0502020204030204" pitchFamily="34" charset="0"/>
                <a:cs typeface="Arial" panose="020B0604020202020204" pitchFamily="34" charset="0"/>
              </a:rPr>
              <a:t>test</a:t>
            </a:r>
            <a:r>
              <a:rPr kumimoji="0" lang="en-US" altLang="en-US" sz="1800" b="0"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 phase of the build lifecycle to execute the unit tests of an application.</a:t>
            </a: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Resources</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plugin: The </a:t>
            </a:r>
            <a:r>
              <a:rPr kumimoji="0" lang="en-US" altLang="en-US" sz="1800" b="0" i="0" u="none" strike="noStrike" cap="none" normalizeH="0" baseline="0" dirty="0">
                <a:ln>
                  <a:noFill/>
                </a:ln>
                <a:solidFill>
                  <a:srgbClr val="5F6368"/>
                </a:solidFill>
                <a:effectLst/>
                <a:latin typeface="+mn-lt"/>
                <a:ea typeface="Calibri" panose="020F0502020204030204" pitchFamily="34" charset="0"/>
                <a:cs typeface="Arial" panose="020B0604020202020204" pitchFamily="34" charset="0"/>
              </a:rPr>
              <a:t>Resources Plugin</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handles the copying of project </a:t>
            </a:r>
            <a:r>
              <a:rPr kumimoji="0" lang="en-US" altLang="en-US" sz="1800" b="1" i="0" u="none" strike="noStrike" cap="none" normalizeH="0" baseline="0" dirty="0">
                <a:ln>
                  <a:noFill/>
                </a:ln>
                <a:solidFill>
                  <a:srgbClr val="5F6368"/>
                </a:solidFill>
                <a:effectLst/>
                <a:latin typeface="+mn-lt"/>
                <a:ea typeface="Calibri" panose="020F0502020204030204" pitchFamily="34" charset="0"/>
                <a:cs typeface="Arial" panose="020B0604020202020204" pitchFamily="34" charset="0"/>
              </a:rPr>
              <a:t>resources</a:t>
            </a:r>
            <a:r>
              <a:rPr kumimoji="0" lang="en-US" altLang="en-US" sz="1800" b="0" i="0" u="none" strike="noStrike" cap="none" normalizeH="0" baseline="0" dirty="0">
                <a:ln>
                  <a:noFill/>
                </a:ln>
                <a:solidFill>
                  <a:srgbClr val="4D5156"/>
                </a:solidFill>
                <a:effectLst/>
                <a:latin typeface="+mn-lt"/>
                <a:ea typeface="Calibri" panose="020F0502020204030204" pitchFamily="34" charset="0"/>
                <a:cs typeface="Arial" panose="020B0604020202020204" pitchFamily="34" charset="0"/>
              </a:rPr>
              <a:t> to the output directory. </a:t>
            </a: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Failsafe plugin: </a:t>
            </a:r>
            <a:r>
              <a:rPr kumimoji="0" lang="en-US" altLang="en-US" sz="1800" b="0"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rPr>
              <a:t>The Failsafe Plugin is designed to run integration tests while the Surefire Plugin is designed to run unit tests. The name (failsafe) was chosen both because it is a synonym of surefire and because it implies that when it fails, it does so in a safe way.</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800" dirty="0">
              <a:solidFill>
                <a:srgbClr val="333333"/>
              </a:solidFill>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rgbClr val="333333"/>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rgbClr val="202124"/>
              </a:solidFill>
              <a:effectLst/>
              <a:latin typeface="+mn-lt"/>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mn-lt"/>
                <a:hlinkClick r:id="rId2"/>
              </a:rPr>
              <a:t>https://maven.apache.org/plugins/</a:t>
            </a:r>
            <a:endParaRPr kumimoji="0" lang="en-US" altLang="en-US"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4" descr="A screenshot of a computer&#10;&#10;Description automatically generated">
            <a:extLst>
              <a:ext uri="{FF2B5EF4-FFF2-40B4-BE49-F238E27FC236}">
                <a16:creationId xmlns:a16="http://schemas.microsoft.com/office/drawing/2014/main" id="{3E69963F-5C93-745E-02A8-4AEE64C61EF5}"/>
              </a:ext>
            </a:extLst>
          </p:cNvPr>
          <p:cNvPicPr>
            <a:picLocks noChangeAspect="1"/>
          </p:cNvPicPr>
          <p:nvPr/>
        </p:nvPicPr>
        <p:blipFill>
          <a:blip r:embed="rId3"/>
          <a:stretch>
            <a:fillRect/>
          </a:stretch>
        </p:blipFill>
        <p:spPr>
          <a:xfrm>
            <a:off x="6095999" y="4778110"/>
            <a:ext cx="5228947" cy="1826876"/>
          </a:xfrm>
          <a:prstGeom prst="rect">
            <a:avLst/>
          </a:prstGeom>
        </p:spPr>
      </p:pic>
      <p:sp>
        <p:nvSpPr>
          <p:cNvPr id="6" name="Date Placeholder 5">
            <a:extLst>
              <a:ext uri="{FF2B5EF4-FFF2-40B4-BE49-F238E27FC236}">
                <a16:creationId xmlns:a16="http://schemas.microsoft.com/office/drawing/2014/main" id="{5C558AF6-8FBC-4B57-4E80-F6245BFA8E35}"/>
              </a:ext>
            </a:extLst>
          </p:cNvPr>
          <p:cNvSpPr>
            <a:spLocks noGrp="1"/>
          </p:cNvSpPr>
          <p:nvPr>
            <p:ph type="dt" sz="half" idx="10"/>
          </p:nvPr>
        </p:nvSpPr>
        <p:spPr/>
        <p:txBody>
          <a:bodyPr/>
          <a:lstStyle/>
          <a:p>
            <a:fld id="{BFFE181A-977F-483F-84FE-12A1B80858C9}" type="datetime1">
              <a:rPr lang="en-US" smtClean="0"/>
              <a:t>8/26/2023</a:t>
            </a:fld>
            <a:endParaRPr lang="en-US"/>
          </a:p>
        </p:txBody>
      </p:sp>
      <p:sp>
        <p:nvSpPr>
          <p:cNvPr id="7" name="Slide Number Placeholder 6">
            <a:extLst>
              <a:ext uri="{FF2B5EF4-FFF2-40B4-BE49-F238E27FC236}">
                <a16:creationId xmlns:a16="http://schemas.microsoft.com/office/drawing/2014/main" id="{975FD626-A1D0-5DB0-CF6D-B342E3101E04}"/>
              </a:ext>
            </a:extLst>
          </p:cNvPr>
          <p:cNvSpPr>
            <a:spLocks noGrp="1"/>
          </p:cNvSpPr>
          <p:nvPr>
            <p:ph type="sldNum" sz="quarter" idx="12"/>
          </p:nvPr>
        </p:nvSpPr>
        <p:spPr/>
        <p:txBody>
          <a:bodyPr/>
          <a:lstStyle/>
          <a:p>
            <a:fld id="{1DCFAED5-7A2E-4DC4-A3BF-84AB50C06CF2}" type="slidenum">
              <a:rPr lang="en-US" smtClean="0"/>
              <a:t>6</a:t>
            </a:fld>
            <a:endParaRPr lang="en-US"/>
          </a:p>
        </p:txBody>
      </p:sp>
      <p:sp>
        <p:nvSpPr>
          <p:cNvPr id="8" name="TextBox 7">
            <a:extLst>
              <a:ext uri="{FF2B5EF4-FFF2-40B4-BE49-F238E27FC236}">
                <a16:creationId xmlns:a16="http://schemas.microsoft.com/office/drawing/2014/main" id="{7B26BD74-7D32-B3B2-5994-945BF6F9C8B6}"/>
              </a:ext>
            </a:extLst>
          </p:cNvPr>
          <p:cNvSpPr txBox="1"/>
          <p:nvPr/>
        </p:nvSpPr>
        <p:spPr>
          <a:xfrm>
            <a:off x="1875770" y="6576769"/>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9" name="Google Shape;137;p5">
            <a:extLst>
              <a:ext uri="{FF2B5EF4-FFF2-40B4-BE49-F238E27FC236}">
                <a16:creationId xmlns:a16="http://schemas.microsoft.com/office/drawing/2014/main" id="{8E7F98AE-2BC9-C21A-0392-C8FB51E58F12}"/>
              </a:ext>
            </a:extLst>
          </p:cNvPr>
          <p:cNvPicPr preferRelativeResize="0"/>
          <p:nvPr/>
        </p:nvPicPr>
        <p:blipFill rotWithShape="1">
          <a:blip r:embed="rId5">
            <a:alphaModFix/>
          </a:blip>
          <a:srcRect/>
          <a:stretch/>
        </p:blipFill>
        <p:spPr>
          <a:xfrm>
            <a:off x="10650448" y="60283"/>
            <a:ext cx="1348995" cy="869511"/>
          </a:xfrm>
          <a:prstGeom prst="rect">
            <a:avLst/>
          </a:prstGeom>
          <a:noFill/>
          <a:ln>
            <a:noFill/>
          </a:ln>
        </p:spPr>
      </p:pic>
    </p:spTree>
    <p:extLst>
      <p:ext uri="{BB962C8B-B14F-4D97-AF65-F5344CB8AC3E}">
        <p14:creationId xmlns:p14="http://schemas.microsoft.com/office/powerpoint/2010/main" val="67913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2" name="Freeform: Shape 11">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1F4B07E-6C44-A3E9-BF77-F4C340AD0A81}"/>
              </a:ext>
            </a:extLst>
          </p:cNvPr>
          <p:cNvSpPr>
            <a:spLocks noGrp="1"/>
          </p:cNvSpPr>
          <p:nvPr>
            <p:ph idx="1"/>
          </p:nvPr>
        </p:nvSpPr>
        <p:spPr>
          <a:xfrm>
            <a:off x="661859" y="643467"/>
            <a:ext cx="10139925" cy="5571065"/>
          </a:xfrm>
        </p:spPr>
        <p:txBody>
          <a:bodyPr/>
          <a:lstStyle/>
          <a:p>
            <a:pPr marL="0" indent="0" defTabSz="877824">
              <a:spcBef>
                <a:spcPts val="960"/>
              </a:spcBef>
              <a:buNone/>
            </a:pPr>
            <a:r>
              <a:rPr lang="en-US" sz="2688" b="1" kern="1200" dirty="0">
                <a:solidFill>
                  <a:srgbClr val="333333"/>
                </a:solidFill>
                <a:latin typeface="Helvetica Neue"/>
                <a:ea typeface="+mn-ea"/>
                <a:cs typeface="+mn-cs"/>
              </a:rPr>
              <a:t>Introduction to the Build Lifecycle</a:t>
            </a:r>
          </a:p>
          <a:p>
            <a:endParaRPr lang="en-US" dirty="0"/>
          </a:p>
        </p:txBody>
      </p:sp>
      <p:sp>
        <p:nvSpPr>
          <p:cNvPr id="4" name="Rectangle 1">
            <a:extLst>
              <a:ext uri="{FF2B5EF4-FFF2-40B4-BE49-F238E27FC236}">
                <a16:creationId xmlns:a16="http://schemas.microsoft.com/office/drawing/2014/main" id="{DC364024-BE3E-B10D-652D-CCCCD74958A6}"/>
              </a:ext>
            </a:extLst>
          </p:cNvPr>
          <p:cNvSpPr>
            <a:spLocks noChangeArrowheads="1"/>
          </p:cNvSpPr>
          <p:nvPr/>
        </p:nvSpPr>
        <p:spPr bwMode="auto">
          <a:xfrm>
            <a:off x="294562" y="301054"/>
            <a:ext cx="10714192" cy="6143244"/>
          </a:xfrm>
          <a:prstGeom prst="rect">
            <a:avLst/>
          </a:prstGeom>
          <a:solidFill>
            <a:srgbClr val="F7F7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77824">
              <a:spcAft>
                <a:spcPts val="600"/>
              </a:spcAft>
            </a:pPr>
            <a:r>
              <a:rPr lang="en-US" altLang="en-US" sz="2208" b="1" u="sng" kern="1200" dirty="0">
                <a:solidFill>
                  <a:srgbClr val="005580"/>
                </a:solidFill>
                <a:latin typeface="+mn-lt"/>
                <a:ea typeface="+mn-ea"/>
                <a:cs typeface="+mn-cs"/>
              </a:rPr>
              <a:t>Build Lifecycle Basics</a:t>
            </a:r>
            <a:endParaRPr lang="en-US" altLang="en-US" sz="2208" b="1" kern="1200" dirty="0">
              <a:solidFill>
                <a:srgbClr val="333333"/>
              </a:solidFill>
              <a:latin typeface="+mn-lt"/>
              <a:ea typeface="+mn-ea"/>
              <a:cs typeface="+mn-cs"/>
            </a:endParaRPr>
          </a:p>
          <a:p>
            <a:pPr defTabSz="877824">
              <a:spcAft>
                <a:spcPts val="600"/>
              </a:spcAft>
            </a:pPr>
            <a:r>
              <a:rPr lang="en-US" altLang="en-US" sz="1728" kern="1200" dirty="0">
                <a:solidFill>
                  <a:srgbClr val="333333"/>
                </a:solidFill>
                <a:latin typeface="+mn-lt"/>
                <a:ea typeface="+mn-ea"/>
                <a:cs typeface="+mn-cs"/>
              </a:rPr>
              <a:t>Maven is based around the central concept of a build lifecycle. What this means is that the process for building and distributing a particular artifact (project) is clearly defined.</a:t>
            </a:r>
          </a:p>
          <a:p>
            <a:pPr defTabSz="877824">
              <a:spcAft>
                <a:spcPts val="600"/>
              </a:spcAft>
            </a:pPr>
            <a:endParaRPr lang="en-US" altLang="en-US" sz="1728" kern="1200" dirty="0">
              <a:solidFill>
                <a:schemeClr val="tx1"/>
              </a:solidFill>
              <a:latin typeface="+mn-lt"/>
              <a:ea typeface="+mn-ea"/>
              <a:cs typeface="+mn-cs"/>
            </a:endParaRPr>
          </a:p>
          <a:p>
            <a:pPr defTabSz="877824">
              <a:spcAft>
                <a:spcPts val="600"/>
              </a:spcAft>
            </a:pPr>
            <a:r>
              <a:rPr lang="en-US" altLang="en-US" sz="1728" b="1" kern="1200" dirty="0">
                <a:solidFill>
                  <a:srgbClr val="333333"/>
                </a:solidFill>
                <a:latin typeface="+mn-lt"/>
                <a:ea typeface="+mn-ea"/>
                <a:cs typeface="+mn-cs"/>
              </a:rPr>
              <a:t>There are three built-in build lifecycles:</a:t>
            </a:r>
          </a:p>
          <a:p>
            <a:pPr defTabSz="877824">
              <a:spcAft>
                <a:spcPts val="600"/>
              </a:spcAft>
            </a:pPr>
            <a:r>
              <a:rPr lang="en-US" altLang="en-US" sz="1728" kern="1200" dirty="0">
                <a:solidFill>
                  <a:srgbClr val="333333"/>
                </a:solidFill>
                <a:latin typeface="+mn-lt"/>
                <a:ea typeface="+mn-ea"/>
                <a:cs typeface="+mn-cs"/>
              </a:rPr>
              <a:t> </a:t>
            </a:r>
            <a:r>
              <a:rPr lang="en-US" altLang="en-US" sz="1728" b="1" i="1" kern="1200" dirty="0">
                <a:solidFill>
                  <a:srgbClr val="333333"/>
                </a:solidFill>
                <a:latin typeface="+mn-lt"/>
                <a:ea typeface="+mn-ea"/>
                <a:cs typeface="+mn-cs"/>
              </a:rPr>
              <a:t>default, clean and site</a:t>
            </a:r>
            <a:r>
              <a:rPr lang="en-US" altLang="en-US" sz="1728" kern="1200" dirty="0">
                <a:solidFill>
                  <a:srgbClr val="333333"/>
                </a:solidFill>
                <a:latin typeface="+mn-lt"/>
                <a:ea typeface="+mn-ea"/>
                <a:cs typeface="+mn-cs"/>
              </a:rPr>
              <a:t>. </a:t>
            </a:r>
          </a:p>
          <a:p>
            <a:pPr marL="274320" indent="-274320" defTabSz="877824">
              <a:spcAft>
                <a:spcPts val="600"/>
              </a:spcAft>
              <a:buFont typeface="Arial" panose="020B0604020202020204" pitchFamily="34" charset="0"/>
              <a:buChar char="•"/>
            </a:pPr>
            <a:r>
              <a:rPr lang="en-US" altLang="en-US" sz="1728" kern="1200" dirty="0">
                <a:solidFill>
                  <a:srgbClr val="333333"/>
                </a:solidFill>
                <a:latin typeface="+mn-lt"/>
                <a:ea typeface="+mn-ea"/>
                <a:cs typeface="+mn-cs"/>
              </a:rPr>
              <a:t>The </a:t>
            </a:r>
            <a:r>
              <a:rPr lang="en-US" altLang="en-US" sz="1728" kern="1200" dirty="0">
                <a:solidFill>
                  <a:srgbClr val="DD1144"/>
                </a:solidFill>
                <a:latin typeface="+mn-lt"/>
                <a:ea typeface="+mn-ea"/>
                <a:cs typeface="+mn-cs"/>
              </a:rPr>
              <a:t>default</a:t>
            </a:r>
            <a:r>
              <a:rPr lang="en-US" altLang="en-US" sz="1728" kern="1200" dirty="0">
                <a:solidFill>
                  <a:srgbClr val="333333"/>
                </a:solidFill>
                <a:latin typeface="+mn-lt"/>
                <a:ea typeface="+mn-ea"/>
                <a:cs typeface="+mn-cs"/>
              </a:rPr>
              <a:t> lifecycle handles your project deployment, </a:t>
            </a:r>
          </a:p>
          <a:p>
            <a:pPr marL="274320" indent="-274320" defTabSz="877824">
              <a:spcAft>
                <a:spcPts val="600"/>
              </a:spcAft>
              <a:buFont typeface="Arial" panose="020B0604020202020204" pitchFamily="34" charset="0"/>
              <a:buChar char="•"/>
            </a:pPr>
            <a:r>
              <a:rPr lang="en-US" altLang="en-US" sz="1728" kern="1200" dirty="0">
                <a:solidFill>
                  <a:srgbClr val="333333"/>
                </a:solidFill>
                <a:latin typeface="+mn-lt"/>
                <a:ea typeface="+mn-ea"/>
                <a:cs typeface="+mn-cs"/>
              </a:rPr>
              <a:t>the </a:t>
            </a:r>
            <a:r>
              <a:rPr lang="en-US" altLang="en-US" sz="1728" kern="1200" dirty="0">
                <a:solidFill>
                  <a:srgbClr val="DD1144"/>
                </a:solidFill>
                <a:latin typeface="+mn-lt"/>
                <a:ea typeface="+mn-ea"/>
                <a:cs typeface="+mn-cs"/>
              </a:rPr>
              <a:t>clean</a:t>
            </a:r>
            <a:r>
              <a:rPr lang="en-US" altLang="en-US" sz="1728" kern="1200" dirty="0">
                <a:solidFill>
                  <a:srgbClr val="333333"/>
                </a:solidFill>
                <a:latin typeface="+mn-lt"/>
                <a:ea typeface="+mn-ea"/>
                <a:cs typeface="+mn-cs"/>
              </a:rPr>
              <a:t> lifecycle handles project cleaning, </a:t>
            </a:r>
          </a:p>
          <a:p>
            <a:pPr marL="274320" indent="-274320" defTabSz="877824">
              <a:spcAft>
                <a:spcPts val="600"/>
              </a:spcAft>
              <a:buFont typeface="Arial" panose="020B0604020202020204" pitchFamily="34" charset="0"/>
              <a:buChar char="•"/>
            </a:pPr>
            <a:r>
              <a:rPr lang="en-US" altLang="en-US" sz="1728" kern="1200" dirty="0">
                <a:solidFill>
                  <a:srgbClr val="333333"/>
                </a:solidFill>
                <a:latin typeface="+mn-lt"/>
                <a:ea typeface="+mn-ea"/>
                <a:cs typeface="+mn-cs"/>
              </a:rPr>
              <a:t>while the </a:t>
            </a:r>
            <a:r>
              <a:rPr lang="en-US" altLang="en-US" sz="1728" kern="1200" dirty="0">
                <a:solidFill>
                  <a:srgbClr val="DD1144"/>
                </a:solidFill>
                <a:latin typeface="+mn-lt"/>
                <a:ea typeface="+mn-ea"/>
                <a:cs typeface="+mn-cs"/>
              </a:rPr>
              <a:t>site</a:t>
            </a:r>
            <a:r>
              <a:rPr lang="en-US" altLang="en-US" sz="1728" kern="1200" dirty="0">
                <a:solidFill>
                  <a:srgbClr val="333333"/>
                </a:solidFill>
                <a:latin typeface="+mn-lt"/>
                <a:ea typeface="+mn-ea"/>
                <a:cs typeface="+mn-cs"/>
              </a:rPr>
              <a:t> lifecycle handles the creation of your project's web site.</a:t>
            </a:r>
          </a:p>
          <a:p>
            <a:pPr defTabSz="877824">
              <a:spcAft>
                <a:spcPts val="600"/>
              </a:spcAft>
            </a:pPr>
            <a:r>
              <a:rPr lang="en-US" sz="1600" b="0" i="0" dirty="0">
                <a:solidFill>
                  <a:srgbClr val="000000"/>
                </a:solidFill>
                <a:effectLst/>
                <a:latin typeface="+mn-lt"/>
              </a:rPr>
              <a:t>Maven site lifecycle handles everything related to generating documentation for your project.</a:t>
            </a:r>
            <a:endParaRPr lang="en-US" altLang="en-US" sz="1728" kern="1200" dirty="0">
              <a:solidFill>
                <a:srgbClr val="333333"/>
              </a:solidFill>
              <a:latin typeface="+mn-lt"/>
              <a:ea typeface="+mn-ea"/>
              <a:cs typeface="+mn-cs"/>
            </a:endParaRPr>
          </a:p>
          <a:p>
            <a:pPr defTabSz="877824">
              <a:spcAft>
                <a:spcPts val="600"/>
              </a:spcAft>
            </a:pPr>
            <a:endParaRPr lang="en-US" altLang="en-US" sz="1728" dirty="0">
              <a:solidFill>
                <a:srgbClr val="333333"/>
              </a:solidFill>
              <a:latin typeface="+mn-lt"/>
            </a:endParaRPr>
          </a:p>
          <a:p>
            <a:pPr defTabSz="877824">
              <a:spcAft>
                <a:spcPts val="600"/>
              </a:spcAft>
            </a:pPr>
            <a:r>
              <a:rPr lang="en-US" sz="1600" b="1" i="1" dirty="0">
                <a:solidFill>
                  <a:srgbClr val="000000"/>
                </a:solidFill>
                <a:effectLst/>
                <a:latin typeface="Verdana" panose="020B0604030504040204" pitchFamily="34" charset="0"/>
              </a:rPr>
              <a:t>Maven </a:t>
            </a:r>
            <a:r>
              <a:rPr lang="en-US" sz="1600" b="1" i="1" dirty="0">
                <a:solidFill>
                  <a:srgbClr val="000000"/>
                </a:solidFill>
                <a:latin typeface="Verdana" panose="020B0604030504040204" pitchFamily="34" charset="0"/>
              </a:rPr>
              <a:t>default/</a:t>
            </a:r>
            <a:r>
              <a:rPr lang="en-US" sz="1600" b="1" i="1" dirty="0">
                <a:solidFill>
                  <a:srgbClr val="000000"/>
                </a:solidFill>
                <a:effectLst/>
                <a:latin typeface="Verdana" panose="020B0604030504040204" pitchFamily="34" charset="0"/>
              </a:rPr>
              <a:t>build life cycle</a:t>
            </a:r>
            <a:r>
              <a:rPr lang="en-US" sz="1600" b="1" i="0" dirty="0">
                <a:solidFill>
                  <a:srgbClr val="000000"/>
                </a:solidFill>
                <a:effectLst/>
                <a:latin typeface="Verdana" panose="020B0604030504040204" pitchFamily="34" charset="0"/>
              </a:rPr>
              <a:t> </a:t>
            </a:r>
            <a:r>
              <a:rPr lang="en-US" sz="1600" b="0" i="0" dirty="0">
                <a:solidFill>
                  <a:srgbClr val="000000"/>
                </a:solidFill>
                <a:effectLst/>
                <a:latin typeface="Verdana" panose="020B0604030504040204" pitchFamily="34" charset="0"/>
              </a:rPr>
              <a:t>is divided into build phases, and the build phases are divided into build goals. Maven default/build lifecycle handles everything related to compiling and packaging your project.</a:t>
            </a:r>
            <a:endParaRPr lang="en-US" altLang="en-US" sz="1728" dirty="0">
              <a:solidFill>
                <a:srgbClr val="333333"/>
              </a:solidFill>
              <a:latin typeface="+mn-lt"/>
            </a:endParaRPr>
          </a:p>
          <a:p>
            <a:pPr defTabSz="877824">
              <a:spcAft>
                <a:spcPts val="600"/>
              </a:spcAft>
            </a:pPr>
            <a:r>
              <a:rPr lang="en-US" sz="1600" b="1" i="1" dirty="0">
                <a:solidFill>
                  <a:srgbClr val="000000"/>
                </a:solidFill>
                <a:effectLst/>
                <a:latin typeface="Verdana" panose="020B0604030504040204" pitchFamily="34" charset="0"/>
              </a:rPr>
              <a:t>Maven clean lifecycle</a:t>
            </a:r>
            <a:r>
              <a:rPr lang="en-US" sz="1600" b="0" i="0" dirty="0">
                <a:solidFill>
                  <a:srgbClr val="000000"/>
                </a:solidFill>
                <a:effectLst/>
                <a:latin typeface="Verdana" panose="020B0604030504040204" pitchFamily="34" charset="0"/>
              </a:rPr>
              <a:t> handles everything related to removing temporary files from the output directory, including generated source files, compiled classes and previous JAR files etc.</a:t>
            </a:r>
            <a:endParaRPr lang="en-US" altLang="en-US" sz="1728" dirty="0">
              <a:solidFill>
                <a:srgbClr val="333333"/>
              </a:solidFill>
              <a:latin typeface="+mn-lt"/>
            </a:endParaRPr>
          </a:p>
          <a:p>
            <a:pPr defTabSz="877824">
              <a:spcAft>
                <a:spcPts val="600"/>
              </a:spcAft>
            </a:pPr>
            <a:r>
              <a:rPr lang="en-US" sz="1800" b="1" i="0" dirty="0">
                <a:solidFill>
                  <a:srgbClr val="000000"/>
                </a:solidFill>
                <a:effectLst/>
                <a:latin typeface="+mn-lt"/>
              </a:rPr>
              <a:t>Maven site lifecycle </a:t>
            </a:r>
            <a:r>
              <a:rPr lang="en-US" sz="1800" b="0" i="0" dirty="0">
                <a:solidFill>
                  <a:srgbClr val="000000"/>
                </a:solidFill>
                <a:effectLst/>
                <a:latin typeface="+mn-lt"/>
              </a:rPr>
              <a:t>handles everything related to generating documentation for your project.</a:t>
            </a:r>
            <a:endParaRPr lang="en-US" altLang="en-US" sz="1728" dirty="0">
              <a:solidFill>
                <a:srgbClr val="333333"/>
              </a:solidFill>
              <a:latin typeface="+mn-lt"/>
            </a:endParaRPr>
          </a:p>
          <a:p>
            <a:pPr defTabSz="877824">
              <a:spcAft>
                <a:spcPts val="600"/>
              </a:spcAft>
            </a:pPr>
            <a:r>
              <a:rPr lang="en-US" altLang="en-US" sz="1200" i="1" kern="1200" dirty="0">
                <a:solidFill>
                  <a:srgbClr val="333333"/>
                </a:solidFill>
                <a:latin typeface="+mn-lt"/>
                <a:ea typeface="+mn-ea"/>
                <a:cs typeface="+mn-cs"/>
                <a:hlinkClick r:id="rId2"/>
              </a:rPr>
              <a:t>https://maven.apache.org/guides/introduction/introduction-to-the-lifecycle.html#build-lifecycle-basics</a:t>
            </a:r>
            <a:endParaRPr lang="en-US" altLang="en-US" sz="1200" i="1" kern="1200" dirty="0">
              <a:solidFill>
                <a:srgbClr val="333333"/>
              </a:solidFill>
              <a:latin typeface="+mn-lt"/>
              <a:ea typeface="+mn-ea"/>
              <a:cs typeface="+mn-cs"/>
            </a:endParaRPr>
          </a:p>
          <a:p>
            <a:pPr defTabSz="877824">
              <a:spcAft>
                <a:spcPts val="600"/>
              </a:spcAft>
            </a:pPr>
            <a:endParaRPr lang="en-US" altLang="en-US" sz="1728" kern="1200" dirty="0">
              <a:solidFill>
                <a:srgbClr val="333333"/>
              </a:solidFill>
              <a:latin typeface="+mn-lt"/>
              <a:ea typeface="+mn-ea"/>
              <a:cs typeface="+mn-cs"/>
            </a:endParaRPr>
          </a:p>
        </p:txBody>
      </p:sp>
      <p:sp>
        <p:nvSpPr>
          <p:cNvPr id="5" name="Date Placeholder 4">
            <a:extLst>
              <a:ext uri="{FF2B5EF4-FFF2-40B4-BE49-F238E27FC236}">
                <a16:creationId xmlns:a16="http://schemas.microsoft.com/office/drawing/2014/main" id="{37B13649-54FB-DEEC-5D3C-EF79E0AE816E}"/>
              </a:ext>
            </a:extLst>
          </p:cNvPr>
          <p:cNvSpPr>
            <a:spLocks noGrp="1"/>
          </p:cNvSpPr>
          <p:nvPr>
            <p:ph type="dt" sz="half" idx="10"/>
          </p:nvPr>
        </p:nvSpPr>
        <p:spPr/>
        <p:txBody>
          <a:bodyPr/>
          <a:lstStyle/>
          <a:p>
            <a:fld id="{D277CAA0-7C25-4E0E-B454-AA9BF1E8C083}" type="datetime1">
              <a:rPr lang="en-US" smtClean="0"/>
              <a:t>8/26/2023</a:t>
            </a:fld>
            <a:endParaRPr lang="en-US"/>
          </a:p>
        </p:txBody>
      </p:sp>
      <p:sp>
        <p:nvSpPr>
          <p:cNvPr id="6" name="Slide Number Placeholder 5">
            <a:extLst>
              <a:ext uri="{FF2B5EF4-FFF2-40B4-BE49-F238E27FC236}">
                <a16:creationId xmlns:a16="http://schemas.microsoft.com/office/drawing/2014/main" id="{7AD7259E-5027-045B-DF2C-67D95D6A7393}"/>
              </a:ext>
            </a:extLst>
          </p:cNvPr>
          <p:cNvSpPr>
            <a:spLocks noGrp="1"/>
          </p:cNvSpPr>
          <p:nvPr>
            <p:ph type="sldNum" sz="quarter" idx="12"/>
          </p:nvPr>
        </p:nvSpPr>
        <p:spPr/>
        <p:txBody>
          <a:bodyPr/>
          <a:lstStyle/>
          <a:p>
            <a:fld id="{1DCFAED5-7A2E-4DC4-A3BF-84AB50C06CF2}" type="slidenum">
              <a:rPr lang="en-US" smtClean="0"/>
              <a:t>7</a:t>
            </a:fld>
            <a:endParaRPr lang="en-US"/>
          </a:p>
        </p:txBody>
      </p:sp>
      <p:sp>
        <p:nvSpPr>
          <p:cNvPr id="7" name="TextBox 6">
            <a:extLst>
              <a:ext uri="{FF2B5EF4-FFF2-40B4-BE49-F238E27FC236}">
                <a16:creationId xmlns:a16="http://schemas.microsoft.com/office/drawing/2014/main" id="{A8B20684-AAD6-B5BA-D03D-03F393C9C12F}"/>
              </a:ext>
            </a:extLst>
          </p:cNvPr>
          <p:cNvSpPr txBox="1"/>
          <p:nvPr/>
        </p:nvSpPr>
        <p:spPr>
          <a:xfrm>
            <a:off x="2319653" y="6481763"/>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8" name="Google Shape;137;p5">
            <a:extLst>
              <a:ext uri="{FF2B5EF4-FFF2-40B4-BE49-F238E27FC236}">
                <a16:creationId xmlns:a16="http://schemas.microsoft.com/office/drawing/2014/main" id="{83A38425-D7C2-FBD6-56AD-29341021009F}"/>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600497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B668613F-941C-4FE0-D137-1405EB72B4CE}"/>
              </a:ext>
            </a:extLst>
          </p:cNvPr>
          <p:cNvSpPr>
            <a:spLocks noGrp="1" noChangeArrowheads="1"/>
          </p:cNvSpPr>
          <p:nvPr>
            <p:ph idx="1"/>
          </p:nvPr>
        </p:nvSpPr>
        <p:spPr bwMode="auto">
          <a:xfrm>
            <a:off x="355107" y="436388"/>
            <a:ext cx="11585359" cy="4803859"/>
          </a:xfrm>
          <a:prstGeom prst="rect">
            <a:avLst/>
          </a:prstGeom>
          <a:solidFill>
            <a:srgbClr val="F7F7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58700" tIns="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a:ln>
                  <a:noFill/>
                </a:ln>
                <a:solidFill>
                  <a:srgbClr val="005580"/>
                </a:solidFill>
                <a:effectLst/>
                <a:latin typeface="+mn-lt"/>
              </a:rPr>
              <a:t>A Build Lifecycle is Made Up of Phases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rgbClr val="333333"/>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333333"/>
                </a:solidFill>
                <a:effectLst/>
                <a:latin typeface="+mn-lt"/>
              </a:rPr>
              <a:t>Each of these build lifecycles is defined by a different list of build phases, wherein a build phase represents a stage in the lifecycle.</a:t>
            </a:r>
            <a:endParaRPr kumimoji="0" lang="en-US" altLang="en-US" sz="18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333333"/>
                </a:solidFill>
                <a:effectLst/>
                <a:latin typeface="+mn-lt"/>
              </a:rPr>
              <a:t>For example, the default lifecycle comprises of the following phases (for a complete list of the lifecycle phases, refer to the </a:t>
            </a:r>
            <a:r>
              <a:rPr kumimoji="0" lang="en-US" altLang="en-US" sz="1200" b="0" i="0" u="none" strike="noStrike" cap="none" normalizeH="0" baseline="0" dirty="0">
                <a:ln>
                  <a:noFill/>
                </a:ln>
                <a:solidFill>
                  <a:srgbClr val="0088CC"/>
                </a:solidFill>
                <a:effectLst/>
                <a:latin typeface="+mn-lt"/>
                <a:hlinkClick r:id="rId2"/>
              </a:rPr>
              <a:t>Lifecycle Reference</a:t>
            </a:r>
            <a:r>
              <a:rPr kumimoji="0" lang="en-US" altLang="en-US" sz="1800" b="0" i="0" u="none" strike="noStrike" cap="none" normalizeH="0" baseline="0" dirty="0">
                <a:ln>
                  <a:noFill/>
                </a:ln>
                <a:solidFill>
                  <a:srgbClr val="333333"/>
                </a:solidFill>
                <a:effectLst/>
                <a:latin typeface="+mn-lt"/>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validate</a:t>
            </a:r>
            <a:r>
              <a:rPr kumimoji="0" lang="en-US" altLang="en-US" sz="1800" b="0" i="0" u="none" strike="noStrike" cap="none" normalizeH="0" baseline="0" dirty="0">
                <a:ln>
                  <a:noFill/>
                </a:ln>
                <a:solidFill>
                  <a:srgbClr val="404040"/>
                </a:solidFill>
                <a:effectLst/>
                <a:latin typeface="+mn-lt"/>
              </a:rPr>
              <a:t> - validate the project is correct and all necessary information is available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compile</a:t>
            </a:r>
            <a:r>
              <a:rPr kumimoji="0" lang="en-US" altLang="en-US" sz="1800" b="0" i="0" u="none" strike="noStrike" cap="none" normalizeH="0" baseline="0" dirty="0">
                <a:ln>
                  <a:noFill/>
                </a:ln>
                <a:solidFill>
                  <a:srgbClr val="404040"/>
                </a:solidFill>
                <a:effectLst/>
                <a:latin typeface="+mn-lt"/>
              </a:rPr>
              <a:t> - compile the source code of the project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test</a:t>
            </a:r>
            <a:r>
              <a:rPr kumimoji="0" lang="en-US" altLang="en-US" sz="1800" b="0" i="0" u="none" strike="noStrike" cap="none" normalizeH="0" baseline="0" dirty="0">
                <a:ln>
                  <a:noFill/>
                </a:ln>
                <a:solidFill>
                  <a:srgbClr val="404040"/>
                </a:solidFill>
                <a:effectLst/>
                <a:latin typeface="+mn-lt"/>
              </a:rPr>
              <a:t> - test the compiled source code using a suitable unit testing framework. These tests should not require the code be packaged or deployed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package</a:t>
            </a:r>
            <a:r>
              <a:rPr kumimoji="0" lang="en-US" altLang="en-US" sz="1800" b="0" i="0" u="none" strike="noStrike" cap="none" normalizeH="0" baseline="0" dirty="0">
                <a:ln>
                  <a:noFill/>
                </a:ln>
                <a:solidFill>
                  <a:srgbClr val="404040"/>
                </a:solidFill>
                <a:effectLst/>
                <a:latin typeface="+mn-lt"/>
              </a:rPr>
              <a:t> - take the compiled code and package it in its distributable format, such as a JAR.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verify</a:t>
            </a:r>
            <a:r>
              <a:rPr kumimoji="0" lang="en-US" altLang="en-US" sz="1800" b="0" i="0" u="none" strike="noStrike" cap="none" normalizeH="0" baseline="0" dirty="0">
                <a:ln>
                  <a:noFill/>
                </a:ln>
                <a:solidFill>
                  <a:srgbClr val="404040"/>
                </a:solidFill>
                <a:effectLst/>
                <a:latin typeface="+mn-lt"/>
              </a:rPr>
              <a:t> - run any checks on results of integration tests to ensure quality criteria are met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install</a:t>
            </a:r>
            <a:r>
              <a:rPr kumimoji="0" lang="en-US" altLang="en-US" sz="1800" b="0" i="0" u="none" strike="noStrike" cap="none" normalizeH="0" baseline="0" dirty="0">
                <a:ln>
                  <a:noFill/>
                </a:ln>
                <a:solidFill>
                  <a:srgbClr val="404040"/>
                </a:solidFill>
                <a:effectLst/>
                <a:latin typeface="+mn-lt"/>
              </a:rPr>
              <a:t> - install the package into the local repository, for use as a dependency in other projects locally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rgbClr val="DD1144"/>
                </a:solidFill>
                <a:effectLst/>
                <a:latin typeface="+mn-lt"/>
              </a:rPr>
              <a:t>deploy</a:t>
            </a:r>
            <a:r>
              <a:rPr kumimoji="0" lang="en-US" altLang="en-US" sz="1800" b="0" i="0" u="none" strike="noStrike" cap="none" normalizeH="0" baseline="0" dirty="0">
                <a:ln>
                  <a:noFill/>
                </a:ln>
                <a:solidFill>
                  <a:srgbClr val="404040"/>
                </a:solidFill>
                <a:effectLst/>
                <a:latin typeface="+mn-lt"/>
              </a:rPr>
              <a:t> - done in the build environment, copies the final package to the remote repository for sharing with other developers and projects.</a:t>
            </a:r>
          </a:p>
        </p:txBody>
      </p:sp>
      <p:sp>
        <p:nvSpPr>
          <p:cNvPr id="6" name="Rectangle 3">
            <a:extLst>
              <a:ext uri="{FF2B5EF4-FFF2-40B4-BE49-F238E27FC236}">
                <a16:creationId xmlns:a16="http://schemas.microsoft.com/office/drawing/2014/main" id="{AD458958-48F9-58C5-7DEC-044E82C382EE}"/>
              </a:ext>
            </a:extLst>
          </p:cNvPr>
          <p:cNvSpPr>
            <a:spLocks noChangeArrowheads="1"/>
          </p:cNvSpPr>
          <p:nvPr/>
        </p:nvSpPr>
        <p:spPr bwMode="auto">
          <a:xfrm>
            <a:off x="352148" y="5342220"/>
            <a:ext cx="11487704" cy="1384995"/>
          </a:xfrm>
          <a:prstGeom prst="rect">
            <a:avLst/>
          </a:prstGeom>
          <a:solidFill>
            <a:srgbClr val="F7F7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333333"/>
                </a:solidFill>
                <a:effectLst/>
                <a:latin typeface="Helvetica Neue"/>
              </a:rPr>
              <a:t>These lifecycle phases (plus the other lifecycle phases not shown here) are executed sequentially to complete the </a:t>
            </a:r>
            <a:r>
              <a:rPr kumimoji="0" lang="en-US" altLang="en-US" sz="1400" b="0" i="0" u="none" strike="noStrike" cap="none" normalizeH="0" baseline="0" dirty="0">
                <a:ln>
                  <a:noFill/>
                </a:ln>
                <a:solidFill>
                  <a:srgbClr val="DD1144"/>
                </a:solidFill>
                <a:effectLst/>
                <a:latin typeface="Monaco"/>
              </a:rPr>
              <a:t>default</a:t>
            </a:r>
            <a:r>
              <a:rPr kumimoji="0" lang="en-US" altLang="en-US" sz="1400" b="0" i="0" u="none" strike="noStrike" cap="none" normalizeH="0" baseline="0" dirty="0">
                <a:ln>
                  <a:noFill/>
                </a:ln>
                <a:solidFill>
                  <a:srgbClr val="333333"/>
                </a:solidFill>
                <a:effectLst/>
                <a:latin typeface="Helvetica Neue"/>
              </a:rPr>
              <a:t> lifecycle.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333333"/>
                </a:solidFill>
                <a:effectLst/>
                <a:latin typeface="Helvetica Neue"/>
              </a:rPr>
              <a:t>Given the lifecycle phases above, this means that when the default lifecycle is used, Maven will first validate the project, then will try to compile the sources, run those against the tests, package the binaries (e.g. jar), run integration tests against that package, verify the integration tests, install the verified package to the local repository, then deploy the installed package to a remote repository.</a:t>
            </a:r>
            <a:r>
              <a:rPr kumimoji="0" lang="en-US" altLang="en-US" sz="1400" b="0" i="0" u="none" strike="noStrike" cap="none" normalizeH="0" baseline="0" dirty="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7" name="Date Placeholder 6">
            <a:extLst>
              <a:ext uri="{FF2B5EF4-FFF2-40B4-BE49-F238E27FC236}">
                <a16:creationId xmlns:a16="http://schemas.microsoft.com/office/drawing/2014/main" id="{43C85598-C2F8-845F-6AA1-35CD9702E7E1}"/>
              </a:ext>
            </a:extLst>
          </p:cNvPr>
          <p:cNvSpPr>
            <a:spLocks noGrp="1"/>
          </p:cNvSpPr>
          <p:nvPr>
            <p:ph type="dt" sz="half" idx="10"/>
          </p:nvPr>
        </p:nvSpPr>
        <p:spPr/>
        <p:txBody>
          <a:bodyPr/>
          <a:lstStyle/>
          <a:p>
            <a:fld id="{0B852F6E-1EF7-4B73-B74C-ECCC238D98A0}" type="datetime1">
              <a:rPr lang="en-US" smtClean="0"/>
              <a:t>8/26/2023</a:t>
            </a:fld>
            <a:endParaRPr lang="en-US"/>
          </a:p>
        </p:txBody>
      </p:sp>
      <p:sp>
        <p:nvSpPr>
          <p:cNvPr id="8" name="Slide Number Placeholder 7">
            <a:extLst>
              <a:ext uri="{FF2B5EF4-FFF2-40B4-BE49-F238E27FC236}">
                <a16:creationId xmlns:a16="http://schemas.microsoft.com/office/drawing/2014/main" id="{B0B43D40-102F-A824-7433-2331FA7E1A90}"/>
              </a:ext>
            </a:extLst>
          </p:cNvPr>
          <p:cNvSpPr>
            <a:spLocks noGrp="1"/>
          </p:cNvSpPr>
          <p:nvPr>
            <p:ph type="sldNum" sz="quarter" idx="12"/>
          </p:nvPr>
        </p:nvSpPr>
        <p:spPr/>
        <p:txBody>
          <a:bodyPr/>
          <a:lstStyle/>
          <a:p>
            <a:fld id="{1DCFAED5-7A2E-4DC4-A3BF-84AB50C06CF2}" type="slidenum">
              <a:rPr lang="en-US" smtClean="0"/>
              <a:t>8</a:t>
            </a:fld>
            <a:endParaRPr lang="en-US"/>
          </a:p>
        </p:txBody>
      </p:sp>
      <p:sp>
        <p:nvSpPr>
          <p:cNvPr id="9" name="TextBox 8">
            <a:extLst>
              <a:ext uri="{FF2B5EF4-FFF2-40B4-BE49-F238E27FC236}">
                <a16:creationId xmlns:a16="http://schemas.microsoft.com/office/drawing/2014/main" id="{48C61457-F03D-31A7-A0A7-BCDAD564118C}"/>
              </a:ext>
            </a:extLst>
          </p:cNvPr>
          <p:cNvSpPr txBox="1"/>
          <p:nvPr/>
        </p:nvSpPr>
        <p:spPr>
          <a:xfrm>
            <a:off x="2157220" y="6443114"/>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pic>
        <p:nvPicPr>
          <p:cNvPr id="10" name="Google Shape;137;p5">
            <a:extLst>
              <a:ext uri="{FF2B5EF4-FFF2-40B4-BE49-F238E27FC236}">
                <a16:creationId xmlns:a16="http://schemas.microsoft.com/office/drawing/2014/main" id="{9A7C1FAD-1EE1-4384-E581-4B963DE49E28}"/>
              </a:ext>
            </a:extLst>
          </p:cNvPr>
          <p:cNvPicPr preferRelativeResize="0"/>
          <p:nvPr/>
        </p:nvPicPr>
        <p:blipFill rotWithShape="1">
          <a:blip r:embed="rId4">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2033848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EB9E77E-3B66-AAC9-DB56-B1449C5B6151}"/>
              </a:ext>
            </a:extLst>
          </p:cNvPr>
          <p:cNvSpPr>
            <a:spLocks noGrp="1"/>
          </p:cNvSpPr>
          <p:nvPr>
            <p:ph idx="1"/>
          </p:nvPr>
        </p:nvSpPr>
        <p:spPr>
          <a:xfrm>
            <a:off x="838200" y="1929384"/>
            <a:ext cx="10515600" cy="4251960"/>
          </a:xfrm>
        </p:spPr>
        <p:txBody>
          <a:bodyPr>
            <a:normAutofit/>
          </a:bodyPr>
          <a:lstStyle/>
          <a:p>
            <a:pPr marL="0" indent="0">
              <a:buNone/>
            </a:pPr>
            <a:r>
              <a:rPr lang="en-US" sz="2200" b="1"/>
              <a:t>Maven life cycle </a:t>
            </a:r>
          </a:p>
          <a:p>
            <a:pPr marL="0" indent="0">
              <a:buNone/>
            </a:pPr>
            <a:r>
              <a:rPr lang="en-US" sz="2200"/>
              <a:t>• </a:t>
            </a:r>
            <a:r>
              <a:rPr lang="en-US" sz="2200" b="1"/>
              <a:t>Maven Compile</a:t>
            </a:r>
            <a:r>
              <a:rPr lang="en-US" sz="2200"/>
              <a:t>: compiles codes and compiler plugin is used for compilation </a:t>
            </a:r>
          </a:p>
          <a:p>
            <a:pPr marL="0" indent="0">
              <a:buNone/>
            </a:pPr>
            <a:r>
              <a:rPr lang="en-US" sz="2200"/>
              <a:t>• </a:t>
            </a:r>
            <a:r>
              <a:rPr lang="en-US" sz="2200" b="1"/>
              <a:t>Maven Test</a:t>
            </a:r>
            <a:r>
              <a:rPr lang="en-US" sz="2200"/>
              <a:t>: execute test cases using Surefire Plugin </a:t>
            </a:r>
          </a:p>
          <a:p>
            <a:pPr marL="0" indent="0">
              <a:buNone/>
            </a:pPr>
            <a:r>
              <a:rPr lang="en-US" sz="2200"/>
              <a:t>• </a:t>
            </a:r>
            <a:r>
              <a:rPr lang="en-US" sz="2200" b="1"/>
              <a:t>Maven Resources</a:t>
            </a:r>
            <a:r>
              <a:rPr lang="en-US" sz="2200"/>
              <a:t>: Source plugin is used. generates a Jar file when build is successful. Then, you can send this jar file to anyone. </a:t>
            </a:r>
          </a:p>
          <a:p>
            <a:pPr marL="0" indent="0">
              <a:buNone/>
            </a:pPr>
            <a:r>
              <a:rPr lang="en-US" sz="2200"/>
              <a:t>They can use this jar file by importing it through project build path.</a:t>
            </a:r>
          </a:p>
        </p:txBody>
      </p:sp>
      <p:sp>
        <p:nvSpPr>
          <p:cNvPr id="4" name="Date Placeholder 3">
            <a:extLst>
              <a:ext uri="{FF2B5EF4-FFF2-40B4-BE49-F238E27FC236}">
                <a16:creationId xmlns:a16="http://schemas.microsoft.com/office/drawing/2014/main" id="{73D8B6E0-82AF-ED67-ED64-2CE1882D6C26}"/>
              </a:ext>
            </a:extLst>
          </p:cNvPr>
          <p:cNvSpPr>
            <a:spLocks noGrp="1"/>
          </p:cNvSpPr>
          <p:nvPr>
            <p:ph type="dt" sz="half" idx="10"/>
          </p:nvPr>
        </p:nvSpPr>
        <p:spPr>
          <a:xfrm>
            <a:off x="838200" y="6356350"/>
            <a:ext cx="2743200" cy="365125"/>
          </a:xfrm>
        </p:spPr>
        <p:txBody>
          <a:bodyPr>
            <a:normAutofit/>
          </a:bodyPr>
          <a:lstStyle/>
          <a:p>
            <a:pPr>
              <a:spcAft>
                <a:spcPts val="600"/>
              </a:spcAft>
            </a:pPr>
            <a:fld id="{02828DF7-C9B1-488E-9A43-EFF8306AE714}" type="datetime1">
              <a:rPr lang="en-US" smtClean="0"/>
              <a:pPr>
                <a:spcAft>
                  <a:spcPts val="600"/>
                </a:spcAft>
              </a:pPr>
              <a:t>8/28/2023</a:t>
            </a:fld>
            <a:endParaRPr lang="en-US"/>
          </a:p>
        </p:txBody>
      </p:sp>
      <p:sp>
        <p:nvSpPr>
          <p:cNvPr id="5" name="Slide Number Placeholder 4">
            <a:extLst>
              <a:ext uri="{FF2B5EF4-FFF2-40B4-BE49-F238E27FC236}">
                <a16:creationId xmlns:a16="http://schemas.microsoft.com/office/drawing/2014/main" id="{07AE2C10-C080-814A-043C-338F36D52752}"/>
              </a:ext>
            </a:extLst>
          </p:cNvPr>
          <p:cNvSpPr>
            <a:spLocks noGrp="1"/>
          </p:cNvSpPr>
          <p:nvPr>
            <p:ph type="sldNum" sz="quarter" idx="12"/>
          </p:nvPr>
        </p:nvSpPr>
        <p:spPr>
          <a:xfrm>
            <a:off x="8610600" y="6356350"/>
            <a:ext cx="2743200" cy="365125"/>
          </a:xfrm>
        </p:spPr>
        <p:txBody>
          <a:bodyPr>
            <a:normAutofit/>
          </a:bodyPr>
          <a:lstStyle/>
          <a:p>
            <a:pPr>
              <a:spcAft>
                <a:spcPts val="600"/>
              </a:spcAft>
            </a:pPr>
            <a:fld id="{1DCFAED5-7A2E-4DC4-A3BF-84AB50C06CF2}" type="slidenum">
              <a:rPr lang="en-US" smtClean="0"/>
              <a:pPr>
                <a:spcAft>
                  <a:spcPts val="600"/>
                </a:spcAft>
              </a:pPr>
              <a:t>9</a:t>
            </a:fld>
            <a:endParaRPr lang="en-US"/>
          </a:p>
        </p:txBody>
      </p:sp>
      <p:pic>
        <p:nvPicPr>
          <p:cNvPr id="6" name="Google Shape;137;p5" descr="A logo for a school of coding software&#10;&#10;Description automatically generated">
            <a:extLst>
              <a:ext uri="{FF2B5EF4-FFF2-40B4-BE49-F238E27FC236}">
                <a16:creationId xmlns:a16="http://schemas.microsoft.com/office/drawing/2014/main" id="{B36AEFD0-2269-8841-7BFC-E4DD95CD3C18}"/>
              </a:ext>
            </a:extLst>
          </p:cNvPr>
          <p:cNvPicPr preferRelativeResize="0"/>
          <p:nvPr/>
        </p:nvPicPr>
        <p:blipFill rotWithShape="1">
          <a:blip r:embed="rId2">
            <a:alphaModFix/>
          </a:blip>
          <a:srcRect/>
          <a:stretch/>
        </p:blipFill>
        <p:spPr>
          <a:xfrm>
            <a:off x="10490547" y="417751"/>
            <a:ext cx="1348995" cy="869511"/>
          </a:xfrm>
          <a:prstGeom prst="rect">
            <a:avLst/>
          </a:prstGeom>
          <a:noFill/>
          <a:ln>
            <a:noFill/>
          </a:ln>
        </p:spPr>
      </p:pic>
      <p:sp>
        <p:nvSpPr>
          <p:cNvPr id="7" name="TextBox 6">
            <a:extLst>
              <a:ext uri="{FF2B5EF4-FFF2-40B4-BE49-F238E27FC236}">
                <a16:creationId xmlns:a16="http://schemas.microsoft.com/office/drawing/2014/main" id="{877A2847-3AD5-0870-27A4-1D2460A6F942}"/>
              </a:ext>
            </a:extLst>
          </p:cNvPr>
          <p:cNvSpPr txBox="1"/>
          <p:nvPr/>
        </p:nvSpPr>
        <p:spPr>
          <a:xfrm>
            <a:off x="2023316" y="6440244"/>
            <a:ext cx="10168684" cy="281231"/>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Arial" panose="020B0604020202020204" pitchFamily="34" charset="0"/>
              </a:rPr>
              <a:t>Info</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https://toptechschool.us/</a:t>
            </a:r>
            <a:r>
              <a:rPr lang="en-US" sz="1200" dirty="0">
                <a:effectLst/>
                <a:latin typeface="Calibri" panose="020F0502020204030204" pitchFamily="34" charset="0"/>
                <a:ea typeface="Calibri" panose="020F0502020204030204" pitchFamily="34" charset="0"/>
                <a:cs typeface="Arial" panose="020B0604020202020204" pitchFamily="34" charset="0"/>
              </a:rPr>
              <a:t>   </a:t>
            </a:r>
            <a:r>
              <a:rPr lang="en-US" sz="1200" b="1" dirty="0">
                <a:latin typeface="Calibri" panose="020F0502020204030204" pitchFamily="34" charset="0"/>
                <a:ea typeface="Calibri" panose="020F0502020204030204" pitchFamily="34" charset="0"/>
                <a:cs typeface="Arial" panose="020B0604020202020204" pitchFamily="34" charset="0"/>
              </a:rPr>
              <a:t>E</a:t>
            </a:r>
            <a:r>
              <a:rPr lang="en-US" sz="1200" b="1" dirty="0">
                <a:effectLst/>
                <a:latin typeface="Calibri" panose="020F0502020204030204" pitchFamily="34" charset="0"/>
                <a:ea typeface="Calibri" panose="020F0502020204030204" pitchFamily="34" charset="0"/>
                <a:cs typeface="Arial" panose="020B0604020202020204" pitchFamily="34" charset="0"/>
              </a:rPr>
              <a:t>mail</a:t>
            </a:r>
            <a:r>
              <a:rPr lang="en-US" sz="1200" dirty="0">
                <a:effectLst/>
                <a:latin typeface="Calibri" panose="020F0502020204030204" pitchFamily="34" charset="0"/>
                <a:ea typeface="Calibri" panose="020F0502020204030204" pitchFamily="34" charset="0"/>
                <a:cs typeface="Arial" panose="020B0604020202020204" pitchFamily="34" charset="0"/>
              </a:rPr>
              <a:t>: info@toptechschool.us  </a:t>
            </a:r>
            <a:r>
              <a:rPr lang="en-US" sz="1200" b="1" dirty="0">
                <a:latin typeface="Calibri" panose="020F0502020204030204" pitchFamily="34" charset="0"/>
                <a:ea typeface="Calibri" panose="020F0502020204030204" pitchFamily="34" charset="0"/>
                <a:cs typeface="Arial" panose="020B0604020202020204" pitchFamily="34" charset="0"/>
              </a:rPr>
              <a:t>P</a:t>
            </a:r>
            <a:r>
              <a:rPr lang="en-US" sz="1200" b="1" dirty="0">
                <a:effectLst/>
                <a:latin typeface="Calibri" panose="020F0502020204030204" pitchFamily="34" charset="0"/>
                <a:ea typeface="Calibri" panose="020F0502020204030204" pitchFamily="34" charset="0"/>
                <a:cs typeface="Arial" panose="020B0604020202020204" pitchFamily="34" charset="0"/>
              </a:rPr>
              <a:t>hone</a:t>
            </a:r>
            <a:r>
              <a:rPr lang="en-US" sz="1200" dirty="0">
                <a:effectLst/>
                <a:latin typeface="Calibri" panose="020F0502020204030204" pitchFamily="34" charset="0"/>
                <a:ea typeface="Calibri" panose="020F0502020204030204" pitchFamily="34" charset="0"/>
                <a:cs typeface="Arial" panose="020B0604020202020204" pitchFamily="34" charset="0"/>
              </a:rPr>
              <a:t>: 206 419 7410  </a:t>
            </a:r>
            <a:r>
              <a:rPr lang="en-US" sz="1200" b="1" dirty="0">
                <a:effectLst/>
                <a:latin typeface="Calibri" panose="020F0502020204030204" pitchFamily="34" charset="0"/>
                <a:ea typeface="Calibri" panose="020F0502020204030204" pitchFamily="34" charset="0"/>
                <a:cs typeface="Arial" panose="020B0604020202020204" pitchFamily="34" charset="0"/>
              </a:rPr>
              <a:t>Add</a:t>
            </a:r>
            <a:r>
              <a:rPr lang="en-US" sz="1200" dirty="0">
                <a:effectLst/>
                <a:latin typeface="Calibri" panose="020F0502020204030204" pitchFamily="34" charset="0"/>
                <a:ea typeface="Calibri" panose="020F0502020204030204" pitchFamily="34" charset="0"/>
                <a:cs typeface="Arial" panose="020B0604020202020204" pitchFamily="34" charset="0"/>
              </a:rPr>
              <a:t>: 11235 1</a:t>
            </a:r>
            <a:r>
              <a:rPr lang="en-US" sz="1200" baseline="30000" dirty="0">
                <a:effectLst/>
                <a:latin typeface="Calibri" panose="020F0502020204030204" pitchFamily="34" charset="0"/>
                <a:ea typeface="Calibri" panose="020F0502020204030204" pitchFamily="34" charset="0"/>
                <a:cs typeface="Arial" panose="020B0604020202020204" pitchFamily="34" charset="0"/>
              </a:rPr>
              <a:t>st</a:t>
            </a:r>
            <a:r>
              <a:rPr lang="en-US" sz="1200" dirty="0">
                <a:effectLst/>
                <a:latin typeface="Calibri" panose="020F0502020204030204" pitchFamily="34" charset="0"/>
                <a:ea typeface="Calibri" panose="020F0502020204030204" pitchFamily="34" charset="0"/>
                <a:cs typeface="Arial" panose="020B0604020202020204" pitchFamily="34" charset="0"/>
              </a:rPr>
              <a:t> Ave Seattle WA 98168</a:t>
            </a:r>
          </a:p>
        </p:txBody>
      </p:sp>
    </p:spTree>
    <p:extLst>
      <p:ext uri="{BB962C8B-B14F-4D97-AF65-F5344CB8AC3E}">
        <p14:creationId xmlns:p14="http://schemas.microsoft.com/office/powerpoint/2010/main" val="1590064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2910</TotalTime>
  <Words>2939</Words>
  <Application>Microsoft Office PowerPoint</Application>
  <PresentationFormat>Widescreen</PresentationFormat>
  <Paragraphs>208</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Calibri Light</vt:lpstr>
      <vt:lpstr>Helvetica Neue</vt:lpstr>
      <vt:lpstr>Monaco</vt:lpstr>
      <vt:lpstr>Nunito</vt:lpstr>
      <vt:lpstr>Symbol</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Repositories Consider the following to understand  the types and where they are stored. </vt:lpstr>
      <vt:lpstr>PowerPoint Presentation</vt:lpstr>
      <vt:lpstr>PowerPoint Presentation</vt:lpstr>
      <vt:lpstr>Set up environment variables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Sayed Sadat</dc:creator>
  <cp:lastModifiedBy>Sayed Sadat</cp:lastModifiedBy>
  <cp:revision>1</cp:revision>
  <dcterms:created xsi:type="dcterms:W3CDTF">2023-08-26T14:45:43Z</dcterms:created>
  <dcterms:modified xsi:type="dcterms:W3CDTF">2023-08-28T15:50:51Z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8f7843b-9da5-4554-9252-08a55fc495c1_Enabled">
    <vt:lpwstr>true</vt:lpwstr>
  </property>
  <property fmtid="{D5CDD505-2E9C-101B-9397-08002B2CF9AE}" pid="3" name="MSIP_Label_28f7843b-9da5-4554-9252-08a55fc495c1_SetDate">
    <vt:lpwstr>2023-08-26T15:19:54Z</vt:lpwstr>
  </property>
  <property fmtid="{D5CDD505-2E9C-101B-9397-08002B2CF9AE}" pid="4" name="MSIP_Label_28f7843b-9da5-4554-9252-08a55fc495c1_Method">
    <vt:lpwstr>Standard</vt:lpwstr>
  </property>
  <property fmtid="{D5CDD505-2E9C-101B-9397-08002B2CF9AE}" pid="5" name="MSIP_Label_28f7843b-9da5-4554-9252-08a55fc495c1_Name">
    <vt:lpwstr>Public</vt:lpwstr>
  </property>
  <property fmtid="{D5CDD505-2E9C-101B-9397-08002B2CF9AE}" pid="6" name="MSIP_Label_28f7843b-9da5-4554-9252-08a55fc495c1_SiteId">
    <vt:lpwstr>07df114f-9900-4691-85ce-623959269882</vt:lpwstr>
  </property>
  <property fmtid="{D5CDD505-2E9C-101B-9397-08002B2CF9AE}" pid="7" name="MSIP_Label_28f7843b-9da5-4554-9252-08a55fc495c1_ActionId">
    <vt:lpwstr>6ea96329-ebc1-494b-b3c3-152ada25c5b7</vt:lpwstr>
  </property>
  <property fmtid="{D5CDD505-2E9C-101B-9397-08002B2CF9AE}" pid="8" name="MSIP_Label_28f7843b-9da5-4554-9252-08a55fc495c1_ContentBits">
    <vt:lpwstr>0</vt:lpwstr>
  </property>
</Properties>
</file>