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notesMasterIdLst>
    <p:notesMasterId r:id="rId11"/>
  </p:notesMasterIdLst>
  <p:sldIdLst>
    <p:sldId id="256" r:id="rId2"/>
    <p:sldId id="266" r:id="rId3"/>
    <p:sldId id="270" r:id="rId4"/>
    <p:sldId id="271" r:id="rId5"/>
    <p:sldId id="272" r:id="rId6"/>
    <p:sldId id="275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A4B"/>
    <a:srgbClr val="E4A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65"/>
    <p:restoredTop sz="94666"/>
  </p:normalViewPr>
  <p:slideViewPr>
    <p:cSldViewPr snapToGrid="0" snapToObjects="1">
      <p:cViewPr varScale="1">
        <p:scale>
          <a:sx n="156" d="100"/>
          <a:sy n="156" d="100"/>
        </p:scale>
        <p:origin x="58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9D1B6E-1965-364F-98BE-125B59286707}" type="datetimeFigureOut">
              <a:rPr lang="en-US" smtClean="0"/>
              <a:t>6/9/2024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3912C1-550A-8245-9697-5DE136E33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636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912C1-550A-8245-9697-5DE136E3323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889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3912C1-550A-8245-9697-5DE136E3323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788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36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9476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24013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491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4264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142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5167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1734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31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29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209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23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259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53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1958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755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6/9/2024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337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6/9/2024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32431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63185-86E0-5E48-AB42-834C307E9B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HTML Introduction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3B0017-2D07-FE40-9B64-24F19A53D6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HTML IS MARKUP LANGUAGE</a:t>
            </a:r>
          </a:p>
        </p:txBody>
      </p:sp>
    </p:spTree>
    <p:extLst>
      <p:ext uri="{BB962C8B-B14F-4D97-AF65-F5344CB8AC3E}">
        <p14:creationId xmlns:p14="http://schemas.microsoft.com/office/powerpoint/2010/main" val="4152630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EDC86-4AC6-2E43-AE29-139ECF31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349075"/>
          </a:xfrm>
        </p:spPr>
        <p:txBody>
          <a:bodyPr/>
          <a:lstStyle/>
          <a:p>
            <a:r>
              <a:rPr lang="en-US" dirty="0"/>
              <a:t>What is Markup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511CC-AAF1-3645-91CB-623C8EBD9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codes embedded in files for formatting</a:t>
            </a:r>
            <a:r>
              <a:rPr lang="en-US" dirty="0"/>
              <a:t> </a:t>
            </a:r>
          </a:p>
          <a:p>
            <a:r>
              <a:rPr lang="en-US" b="1" dirty="0">
                <a:solidFill>
                  <a:srgbClr val="FFC000"/>
                </a:solidFill>
              </a:rPr>
              <a:t>It is in every</a:t>
            </a:r>
            <a:r>
              <a:rPr lang="en-US" dirty="0"/>
              <a:t> text </a:t>
            </a:r>
            <a:r>
              <a:rPr lang="en-US" b="1" dirty="0">
                <a:solidFill>
                  <a:srgbClr val="FFC000"/>
                </a:solidFill>
              </a:rPr>
              <a:t>processing tool: Word, Excel, PowerPoint, Access, HTML and others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F93E2-3D80-1840-A444-5C3C2D07AFBB}"/>
              </a:ext>
            </a:extLst>
          </p:cNvPr>
          <p:cNvSpPr txBox="1"/>
          <p:nvPr/>
        </p:nvSpPr>
        <p:spPr>
          <a:xfrm>
            <a:off x="1141412" y="1782927"/>
            <a:ext cx="18053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SHORT ANSWER:</a:t>
            </a:r>
          </a:p>
        </p:txBody>
      </p:sp>
    </p:spTree>
    <p:extLst>
      <p:ext uri="{BB962C8B-B14F-4D97-AF65-F5344CB8AC3E}">
        <p14:creationId xmlns:p14="http://schemas.microsoft.com/office/powerpoint/2010/main" val="407901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EDC86-4AC6-2E43-AE29-139ECF31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349075"/>
          </a:xfrm>
        </p:spPr>
        <p:txBody>
          <a:bodyPr/>
          <a:lstStyle/>
          <a:p>
            <a:r>
              <a:rPr lang="en-US" dirty="0"/>
              <a:t>What is Markup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511CC-AAF1-3645-91CB-623C8EBD9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</a:t>
            </a:r>
            <a:r>
              <a:rPr lang="en-US" b="1" dirty="0">
                <a:solidFill>
                  <a:srgbClr val="FFC000"/>
                </a:solidFill>
              </a:rPr>
              <a:t>a collection of codes </a:t>
            </a:r>
            <a:r>
              <a:rPr lang="en-US" dirty="0"/>
              <a:t>that </a:t>
            </a:r>
            <a:r>
              <a:rPr lang="en-US" b="1" dirty="0">
                <a:solidFill>
                  <a:srgbClr val="FFC000"/>
                </a:solidFill>
              </a:rPr>
              <a:t>explain</a:t>
            </a:r>
            <a:r>
              <a:rPr lang="en-US" dirty="0"/>
              <a:t> the </a:t>
            </a:r>
            <a:r>
              <a:rPr lang="en-US" b="1" dirty="0">
                <a:solidFill>
                  <a:srgbClr val="FFC000"/>
                </a:solidFill>
              </a:rPr>
              <a:t>meaning</a:t>
            </a:r>
            <a:r>
              <a:rPr lang="en-US" dirty="0"/>
              <a:t> or desired </a:t>
            </a:r>
            <a:r>
              <a:rPr lang="en-US" b="1" dirty="0">
                <a:solidFill>
                  <a:srgbClr val="FFC000"/>
                </a:solidFill>
              </a:rPr>
              <a:t>formatting</a:t>
            </a:r>
            <a:r>
              <a:rPr lang="en-US" dirty="0"/>
              <a:t> of the marked text</a:t>
            </a:r>
          </a:p>
          <a:p>
            <a:r>
              <a:rPr lang="en-US" dirty="0"/>
              <a:t>It's a way of describing, using instructions </a:t>
            </a:r>
            <a:r>
              <a:rPr lang="en-US" b="1" dirty="0">
                <a:solidFill>
                  <a:srgbClr val="FFC000"/>
                </a:solidFill>
              </a:rPr>
              <a:t>buried in the document</a:t>
            </a:r>
            <a:r>
              <a:rPr lang="en-US" dirty="0"/>
              <a:t>, what the document is supposed to look like</a:t>
            </a:r>
          </a:p>
          <a:p>
            <a:r>
              <a:rPr lang="en-US" b="1" dirty="0">
                <a:solidFill>
                  <a:srgbClr val="FFC000"/>
                </a:solidFill>
              </a:rPr>
              <a:t>Every</a:t>
            </a:r>
            <a:r>
              <a:rPr lang="en-US" dirty="0"/>
              <a:t> electronic text </a:t>
            </a:r>
            <a:r>
              <a:rPr lang="en-US" b="1" dirty="0">
                <a:solidFill>
                  <a:srgbClr val="FFC000"/>
                </a:solidFill>
              </a:rPr>
              <a:t>processing tool uses</a:t>
            </a:r>
            <a:r>
              <a:rPr lang="en-US" dirty="0"/>
              <a:t> some kind of </a:t>
            </a:r>
            <a:r>
              <a:rPr lang="en-US" b="1" dirty="0">
                <a:solidFill>
                  <a:srgbClr val="FFC000"/>
                </a:solidFill>
              </a:rPr>
              <a:t>markup language</a:t>
            </a:r>
            <a:r>
              <a:rPr lang="en-US" dirty="0"/>
              <a:t>, (usually XML) though you may not necessarily be able to see the commands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9C8052-1299-7749-832B-80040FA5872D}"/>
              </a:ext>
            </a:extLst>
          </p:cNvPr>
          <p:cNvSpPr txBox="1"/>
          <p:nvPr/>
        </p:nvSpPr>
        <p:spPr>
          <a:xfrm>
            <a:off x="1141412" y="1782927"/>
            <a:ext cx="2032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LONGER ANSWER:</a:t>
            </a:r>
          </a:p>
        </p:txBody>
      </p:sp>
    </p:spTree>
    <p:extLst>
      <p:ext uri="{BB962C8B-B14F-4D97-AF65-F5344CB8AC3E}">
        <p14:creationId xmlns:p14="http://schemas.microsoft.com/office/powerpoint/2010/main" val="1819678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EDC86-4AC6-2E43-AE29-139ECF31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349075"/>
          </a:xfrm>
        </p:spPr>
        <p:txBody>
          <a:bodyPr/>
          <a:lstStyle/>
          <a:p>
            <a:r>
              <a:rPr lang="en-US" dirty="0"/>
              <a:t>What is Markup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511CC-AAF1-3645-91CB-623C8EBD99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57831" y="2274539"/>
            <a:ext cx="5873162" cy="3541714"/>
          </a:xfrm>
        </p:spPr>
        <p:txBody>
          <a:bodyPr/>
          <a:lstStyle/>
          <a:p>
            <a:r>
              <a:rPr lang="en-US" b="1" dirty="0">
                <a:solidFill>
                  <a:srgbClr val="FFC000"/>
                </a:solidFill>
              </a:rPr>
              <a:t>Embedded, hidden, formatting codes in most text based documents</a:t>
            </a:r>
            <a:r>
              <a:rPr lang="en-US" dirty="0"/>
              <a:t> (i.e. xml, html)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BF93E2-3D80-1840-A444-5C3C2D07AFBB}"/>
              </a:ext>
            </a:extLst>
          </p:cNvPr>
          <p:cNvSpPr txBox="1"/>
          <p:nvPr/>
        </p:nvSpPr>
        <p:spPr>
          <a:xfrm>
            <a:off x="1141412" y="1782927"/>
            <a:ext cx="1600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TLDR ANSWER:</a:t>
            </a:r>
          </a:p>
        </p:txBody>
      </p:sp>
    </p:spTree>
    <p:extLst>
      <p:ext uri="{BB962C8B-B14F-4D97-AF65-F5344CB8AC3E}">
        <p14:creationId xmlns:p14="http://schemas.microsoft.com/office/powerpoint/2010/main" val="1573770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EDC86-4AC6-2E43-AE29-139ECF31F2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349075"/>
          </a:xfrm>
        </p:spPr>
        <p:txBody>
          <a:bodyPr/>
          <a:lstStyle/>
          <a:p>
            <a:r>
              <a:rPr lang="en-US" dirty="0"/>
              <a:t>Markup Language helps with Interoperability (COPY Paste Word&gt;</a:t>
            </a:r>
            <a:r>
              <a:rPr lang="en-US" dirty="0" err="1"/>
              <a:t>Ppoint</a:t>
            </a:r>
            <a:r>
              <a:rPr lang="en-US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511CC-AAF1-3645-91CB-623C8EBD99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So standardization in mark up language facilitates the movement of text and graphics between different applications</a:t>
            </a:r>
          </a:p>
          <a:p>
            <a:r>
              <a:rPr lang="en-US" b="1" dirty="0">
                <a:solidFill>
                  <a:srgbClr val="FFC000"/>
                </a:solidFill>
              </a:rPr>
              <a:t>You can export html out of Microsoft Word</a:t>
            </a:r>
            <a:r>
              <a:rPr lang="en-US" dirty="0"/>
              <a:t>, but it adds a lot of extra code that you do not need. </a:t>
            </a:r>
            <a:r>
              <a:rPr lang="en-US" b="1" dirty="0">
                <a:solidFill>
                  <a:srgbClr val="00B050"/>
                </a:solidFill>
              </a:rPr>
              <a:t>You can also paste HTML into Word, but you don’t see the html when you copy and paste it.</a:t>
            </a:r>
          </a:p>
          <a:p>
            <a:r>
              <a:rPr lang="en-US" dirty="0"/>
              <a:t>Markdown is simply short-hand for html. The </a:t>
            </a:r>
            <a:r>
              <a:rPr lang="en-US" b="1" dirty="0">
                <a:solidFill>
                  <a:srgbClr val="FFC000"/>
                </a:solidFill>
              </a:rPr>
              <a:t>markdown code is processed into html by JavaScript or PHP or other  any other programming language that can transform text.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6863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A95D2E-8D8A-6140-8E23-1522AD213B5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Html basics</a:t>
            </a:r>
          </a:p>
        </p:txBody>
      </p:sp>
    </p:spTree>
    <p:extLst>
      <p:ext uri="{BB962C8B-B14F-4D97-AF65-F5344CB8AC3E}">
        <p14:creationId xmlns:p14="http://schemas.microsoft.com/office/powerpoint/2010/main" val="1041274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E9F98-7A70-7245-808F-14AA71B62D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HTML follows the same three-part-instruction model we used in command line situations PLUS some inner HTML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A61F9E-2075-4641-8013-A371282662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3471333"/>
            <a:ext cx="11232958" cy="166661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507F0E3-6EF2-4545-B657-9D011273142E}"/>
              </a:ext>
            </a:extLst>
          </p:cNvPr>
          <p:cNvSpPr txBox="1"/>
          <p:nvPr/>
        </p:nvSpPr>
        <p:spPr>
          <a:xfrm>
            <a:off x="7568828" y="5170489"/>
            <a:ext cx="1365337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nsolas" panose="020B0609020204030204" pitchFamily="49" charset="0"/>
                <a:cs typeface="Consolas" panose="020B0609020204030204" pitchFamily="49" charset="0"/>
              </a:rPr>
              <a:t>-al</a:t>
            </a:r>
          </a:p>
          <a:p>
            <a:r>
              <a:rPr lang="en-US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98DD20-F5F6-C44E-9C3E-9C08E783A600}"/>
              </a:ext>
            </a:extLst>
          </p:cNvPr>
          <p:cNvSpPr txBox="1"/>
          <p:nvPr/>
        </p:nvSpPr>
        <p:spPr>
          <a:xfrm>
            <a:off x="10308921" y="5267981"/>
            <a:ext cx="551145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nsolas" panose="020B0609020204030204" pitchFamily="49" charset="0"/>
                <a:cs typeface="Consolas" panose="020B0609020204030204" pitchFamily="49" charset="0"/>
              </a:rPr>
              <a:t>*</a:t>
            </a:r>
          </a:p>
          <a:p>
            <a:r>
              <a:rPr lang="en-US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7CE548-F6B8-6846-A3D6-B6FBF5279827}"/>
              </a:ext>
            </a:extLst>
          </p:cNvPr>
          <p:cNvSpPr txBox="1"/>
          <p:nvPr/>
        </p:nvSpPr>
        <p:spPr>
          <a:xfrm>
            <a:off x="2592889" y="5170489"/>
            <a:ext cx="18162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nsolas" panose="020B0609020204030204" pitchFamily="49" charset="0"/>
                <a:cs typeface="Consolas" panose="020B0609020204030204" pitchFamily="49" charset="0"/>
              </a:rPr>
              <a:t>user$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71FB3A9-151C-AE42-9C47-2FB605F8043A}"/>
              </a:ext>
            </a:extLst>
          </p:cNvPr>
          <p:cNvSpPr txBox="1"/>
          <p:nvPr/>
        </p:nvSpPr>
        <p:spPr>
          <a:xfrm>
            <a:off x="5367901" y="5170489"/>
            <a:ext cx="145301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onsolas" panose="020B0609020204030204" pitchFamily="49" charset="0"/>
                <a:cs typeface="Consolas" panose="020B0609020204030204" pitchFamily="49" charset="0"/>
              </a:rPr>
              <a:t>ls</a:t>
            </a:r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21540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B068B9-FF34-EF41-9A0F-537A39584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Page Structure; all markup, no data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3CF78C4-3F95-CC42-AC5B-88C40BDAE8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0796" y="2317221"/>
            <a:ext cx="9105900" cy="30734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91838D4-CA0D-4A49-8640-8492322CF3E7}"/>
              </a:ext>
            </a:extLst>
          </p:cNvPr>
          <p:cNvSpPr txBox="1"/>
          <p:nvPr/>
        </p:nvSpPr>
        <p:spPr>
          <a:xfrm>
            <a:off x="5325027" y="5527222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(Atom Screen shot)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BCFAEF-9BC9-A748-9814-F3534E72D443}"/>
              </a:ext>
            </a:extLst>
          </p:cNvPr>
          <p:cNvSpPr txBox="1"/>
          <p:nvPr/>
        </p:nvSpPr>
        <p:spPr>
          <a:xfrm>
            <a:off x="5496560" y="3086257"/>
            <a:ext cx="4842616" cy="120032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HINT: FILE MUST END IN  </a:t>
            </a:r>
            <a:r>
              <a:rPr lang="en-US" b="1" dirty="0">
                <a:solidFill>
                  <a:srgbClr val="FFC000"/>
                </a:solidFill>
              </a:rPr>
              <a:t>.html</a:t>
            </a:r>
          </a:p>
          <a:p>
            <a:r>
              <a:rPr lang="en-US" dirty="0"/>
              <a:t>for code to show up in colors in Atom editor. If you start coding in an unsaved file, all the text will be white.</a:t>
            </a:r>
          </a:p>
        </p:txBody>
      </p:sp>
    </p:spTree>
    <p:extLst>
      <p:ext uri="{BB962C8B-B14F-4D97-AF65-F5344CB8AC3E}">
        <p14:creationId xmlns:p14="http://schemas.microsoft.com/office/powerpoint/2010/main" val="1034260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C6CC3E8-B033-044E-994C-AB6EAAF9AF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0885" y="367031"/>
            <a:ext cx="9881491" cy="6092128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451C3CA8-C8C8-1D44-9778-E4FD8E8A6143}"/>
              </a:ext>
            </a:extLst>
          </p:cNvPr>
          <p:cNvGrpSpPr/>
          <p:nvPr/>
        </p:nvGrpSpPr>
        <p:grpSpPr>
          <a:xfrm>
            <a:off x="1649186" y="930729"/>
            <a:ext cx="3053443" cy="1730829"/>
            <a:chOff x="1649186" y="930729"/>
            <a:chExt cx="3053443" cy="1730829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06AB8DC-3F57-974B-9094-A94431E78502}"/>
                </a:ext>
              </a:extLst>
            </p:cNvPr>
            <p:cNvSpPr/>
            <p:nvPr/>
          </p:nvSpPr>
          <p:spPr>
            <a:xfrm>
              <a:off x="1649186" y="930729"/>
              <a:ext cx="424543" cy="1730829"/>
            </a:xfrm>
            <a:prstGeom prst="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92E9852-9068-534B-841F-D462796A72EE}"/>
                </a:ext>
              </a:extLst>
            </p:cNvPr>
            <p:cNvSpPr/>
            <p:nvPr/>
          </p:nvSpPr>
          <p:spPr>
            <a:xfrm>
              <a:off x="2816679" y="930730"/>
              <a:ext cx="424543" cy="702128"/>
            </a:xfrm>
            <a:prstGeom prst="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2B69E07-8ADF-AC45-80C4-4E497F04B59B}"/>
                </a:ext>
              </a:extLst>
            </p:cNvPr>
            <p:cNvSpPr/>
            <p:nvPr/>
          </p:nvSpPr>
          <p:spPr>
            <a:xfrm>
              <a:off x="3902529" y="1543050"/>
              <a:ext cx="800100" cy="677636"/>
            </a:xfrm>
            <a:prstGeom prst="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3DB7C8A-40ED-B149-8F70-5A42F3460D21}"/>
                </a:ext>
              </a:extLst>
            </p:cNvPr>
            <p:cNvSpPr txBox="1"/>
            <p:nvPr/>
          </p:nvSpPr>
          <p:spPr>
            <a:xfrm>
              <a:off x="3601045" y="930729"/>
              <a:ext cx="1101584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Command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3852A8D3-4EAC-3F4F-AA81-6336B1B7BAAF}"/>
              </a:ext>
            </a:extLst>
          </p:cNvPr>
          <p:cNvGrpSpPr/>
          <p:nvPr/>
        </p:nvGrpSpPr>
        <p:grpSpPr>
          <a:xfrm>
            <a:off x="1649180" y="4204608"/>
            <a:ext cx="5780320" cy="1698172"/>
            <a:chOff x="1649180" y="4204608"/>
            <a:chExt cx="5780320" cy="1698172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C2AFCC4-B2D4-1E48-9D4F-F505CC2D7517}"/>
                </a:ext>
              </a:extLst>
            </p:cNvPr>
            <p:cNvSpPr/>
            <p:nvPr/>
          </p:nvSpPr>
          <p:spPr>
            <a:xfrm>
              <a:off x="5789065" y="4204608"/>
              <a:ext cx="424543" cy="1698172"/>
            </a:xfrm>
            <a:prstGeom prst="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BB35A12-F621-354E-9037-38F578F9D2B7}"/>
                </a:ext>
              </a:extLst>
            </p:cNvPr>
            <p:cNvSpPr txBox="1"/>
            <p:nvPr/>
          </p:nvSpPr>
          <p:spPr>
            <a:xfrm>
              <a:off x="6327916" y="4384222"/>
              <a:ext cx="1101584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Command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E81DE16E-7E7B-A549-9B77-08191A5F153F}"/>
                </a:ext>
              </a:extLst>
            </p:cNvPr>
            <p:cNvSpPr txBox="1"/>
            <p:nvPr/>
          </p:nvSpPr>
          <p:spPr>
            <a:xfrm>
              <a:off x="2213116" y="4302579"/>
              <a:ext cx="1101584" cy="369332"/>
            </a:xfrm>
            <a:prstGeom prst="rect">
              <a:avLst/>
            </a:prstGeom>
            <a:solidFill>
              <a:srgbClr val="C00000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Command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E3E3BF2-7F59-4444-B74B-05B5888FE57F}"/>
                </a:ext>
              </a:extLst>
            </p:cNvPr>
            <p:cNvSpPr/>
            <p:nvPr/>
          </p:nvSpPr>
          <p:spPr>
            <a:xfrm>
              <a:off x="1649180" y="4204608"/>
              <a:ext cx="424543" cy="1698172"/>
            </a:xfrm>
            <a:prstGeom prst="rect">
              <a:avLst/>
            </a:prstGeom>
            <a:noFill/>
            <a:ln w="666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D2159837-8B0E-384A-AF4B-032747C1AF24}"/>
              </a:ext>
            </a:extLst>
          </p:cNvPr>
          <p:cNvGrpSpPr/>
          <p:nvPr/>
        </p:nvGrpSpPr>
        <p:grpSpPr>
          <a:xfrm>
            <a:off x="1902279" y="1414361"/>
            <a:ext cx="2093342" cy="1731876"/>
            <a:chOff x="1902279" y="1414361"/>
            <a:chExt cx="2093342" cy="1731876"/>
          </a:xfrm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A98F8F4A-BA6E-4D4F-9AFD-F91781ED2962}"/>
                </a:ext>
              </a:extLst>
            </p:cNvPr>
            <p:cNvSpPr/>
            <p:nvPr/>
          </p:nvSpPr>
          <p:spPr>
            <a:xfrm>
              <a:off x="1902279" y="1414361"/>
              <a:ext cx="587828" cy="1249135"/>
            </a:xfrm>
            <a:prstGeom prst="rect">
              <a:avLst/>
            </a:prstGeom>
            <a:noFill/>
            <a:ln w="666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B6FAE3C-53F7-504F-A079-172FD53B6145}"/>
                </a:ext>
              </a:extLst>
            </p:cNvPr>
            <p:cNvSpPr txBox="1"/>
            <p:nvPr/>
          </p:nvSpPr>
          <p:spPr>
            <a:xfrm>
              <a:off x="2424832" y="2776905"/>
              <a:ext cx="982961" cy="369332"/>
            </a:xfrm>
            <a:prstGeom prst="rect">
              <a:avLst/>
            </a:prstGeom>
            <a:solidFill>
              <a:srgbClr val="E4AD0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Attribute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FDE8161-DC52-7B4F-91DF-0A14B859C7CF}"/>
                </a:ext>
              </a:extLst>
            </p:cNvPr>
            <p:cNvSpPr/>
            <p:nvPr/>
          </p:nvSpPr>
          <p:spPr>
            <a:xfrm>
              <a:off x="3407793" y="2282609"/>
              <a:ext cx="587828" cy="369332"/>
            </a:xfrm>
            <a:prstGeom prst="rect">
              <a:avLst/>
            </a:prstGeom>
            <a:noFill/>
            <a:ln w="666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62535E67-5728-1341-9490-1699885B5D7F}"/>
              </a:ext>
            </a:extLst>
          </p:cNvPr>
          <p:cNvGrpSpPr/>
          <p:nvPr/>
        </p:nvGrpSpPr>
        <p:grpSpPr>
          <a:xfrm>
            <a:off x="2653394" y="4753554"/>
            <a:ext cx="2171699" cy="1731876"/>
            <a:chOff x="2653394" y="4753554"/>
            <a:chExt cx="2171699" cy="1731876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DCBC5BB-C41D-A346-8489-AB4B1CE709A8}"/>
                </a:ext>
              </a:extLst>
            </p:cNvPr>
            <p:cNvSpPr/>
            <p:nvPr/>
          </p:nvSpPr>
          <p:spPr>
            <a:xfrm>
              <a:off x="2653394" y="4753554"/>
              <a:ext cx="587828" cy="1249135"/>
            </a:xfrm>
            <a:prstGeom prst="rect">
              <a:avLst/>
            </a:prstGeom>
            <a:noFill/>
            <a:ln w="666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364BC4F8-E3F4-E84C-8FEC-93792A7F7DB0}"/>
                </a:ext>
              </a:extLst>
            </p:cNvPr>
            <p:cNvSpPr/>
            <p:nvPr/>
          </p:nvSpPr>
          <p:spPr>
            <a:xfrm>
              <a:off x="4237265" y="5549776"/>
              <a:ext cx="587828" cy="369332"/>
            </a:xfrm>
            <a:prstGeom prst="rect">
              <a:avLst/>
            </a:prstGeom>
            <a:noFill/>
            <a:ln w="66675"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F18C6743-C69A-9D47-87E9-E99BF5D7B9D8}"/>
                </a:ext>
              </a:extLst>
            </p:cNvPr>
            <p:cNvSpPr txBox="1"/>
            <p:nvPr/>
          </p:nvSpPr>
          <p:spPr>
            <a:xfrm>
              <a:off x="3210226" y="6116098"/>
              <a:ext cx="982961" cy="369332"/>
            </a:xfrm>
            <a:prstGeom prst="rect">
              <a:avLst/>
            </a:prstGeom>
            <a:solidFill>
              <a:srgbClr val="E4AD0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Attribute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12B9ED38-BA70-254F-8183-31997B667FA9}"/>
              </a:ext>
            </a:extLst>
          </p:cNvPr>
          <p:cNvGrpSpPr/>
          <p:nvPr/>
        </p:nvGrpSpPr>
        <p:grpSpPr>
          <a:xfrm>
            <a:off x="4702629" y="4239240"/>
            <a:ext cx="1200970" cy="1730410"/>
            <a:chOff x="4702629" y="4239240"/>
            <a:chExt cx="1200970" cy="1730410"/>
          </a:xfrm>
        </p:grpSpPr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B8A1224-250A-8749-A37E-157681F1FDF0}"/>
                </a:ext>
              </a:extLst>
            </p:cNvPr>
            <p:cNvSpPr txBox="1"/>
            <p:nvPr/>
          </p:nvSpPr>
          <p:spPr>
            <a:xfrm>
              <a:off x="4702629" y="5600318"/>
              <a:ext cx="120097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Inner HTML</a:t>
              </a: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CB85049B-A29F-4845-9086-E7CABB13D522}"/>
                </a:ext>
              </a:extLst>
            </p:cNvPr>
            <p:cNvSpPr/>
            <p:nvPr/>
          </p:nvSpPr>
          <p:spPr>
            <a:xfrm>
              <a:off x="4825093" y="4239240"/>
              <a:ext cx="882330" cy="128426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5AF20100-3B13-7649-B687-A81D6D5533A0}"/>
              </a:ext>
            </a:extLst>
          </p:cNvPr>
          <p:cNvGrpSpPr/>
          <p:nvPr/>
        </p:nvGrpSpPr>
        <p:grpSpPr>
          <a:xfrm>
            <a:off x="2143423" y="1496004"/>
            <a:ext cx="3636389" cy="1249135"/>
            <a:chOff x="2143423" y="1496004"/>
            <a:chExt cx="3636389" cy="1249135"/>
          </a:xfrm>
        </p:grpSpPr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241DFBF0-18FD-FF42-8694-FA00BA122FC9}"/>
                </a:ext>
              </a:extLst>
            </p:cNvPr>
            <p:cNvSpPr/>
            <p:nvPr/>
          </p:nvSpPr>
          <p:spPr>
            <a:xfrm>
              <a:off x="2143423" y="1496004"/>
              <a:ext cx="1457622" cy="1249135"/>
            </a:xfrm>
            <a:prstGeom prst="rect">
              <a:avLst/>
            </a:prstGeom>
            <a:noFill/>
            <a:ln w="666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4667BC0-D652-FE47-9708-4F517359AA35}"/>
                </a:ext>
              </a:extLst>
            </p:cNvPr>
            <p:cNvSpPr/>
            <p:nvPr/>
          </p:nvSpPr>
          <p:spPr>
            <a:xfrm>
              <a:off x="3802368" y="2333837"/>
              <a:ext cx="1128861" cy="327722"/>
            </a:xfrm>
            <a:prstGeom prst="rect">
              <a:avLst/>
            </a:prstGeom>
            <a:noFill/>
            <a:ln w="666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51F4D83B-E023-804B-A242-366E4154E999}"/>
                </a:ext>
              </a:extLst>
            </p:cNvPr>
            <p:cNvSpPr txBox="1"/>
            <p:nvPr/>
          </p:nvSpPr>
          <p:spPr>
            <a:xfrm>
              <a:off x="5077440" y="2313032"/>
              <a:ext cx="702372" cy="369332"/>
            </a:xfrm>
            <a:prstGeom prst="rect">
              <a:avLst/>
            </a:prstGeom>
            <a:solidFill>
              <a:srgbClr val="82BA4B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Value</a:t>
              </a:r>
            </a:p>
          </p:txBody>
        </p: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7A3BCED5-634F-FA4F-B9C6-C65D0C8DCDBE}"/>
              </a:ext>
            </a:extLst>
          </p:cNvPr>
          <p:cNvGrpSpPr/>
          <p:nvPr/>
        </p:nvGrpSpPr>
        <p:grpSpPr>
          <a:xfrm>
            <a:off x="1981226" y="931130"/>
            <a:ext cx="2362769" cy="1238070"/>
            <a:chOff x="1981226" y="931130"/>
            <a:chExt cx="2362769" cy="123807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264DB233-EA32-5449-ADB6-C61DFC5DFAD1}"/>
                </a:ext>
              </a:extLst>
            </p:cNvPr>
            <p:cNvSpPr/>
            <p:nvPr/>
          </p:nvSpPr>
          <p:spPr>
            <a:xfrm>
              <a:off x="1981226" y="931130"/>
              <a:ext cx="910601" cy="451465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B73F24AE-EDF2-FE4D-AF11-9F00869FDF17}"/>
                </a:ext>
              </a:extLst>
            </p:cNvPr>
            <p:cNvSpPr/>
            <p:nvPr/>
          </p:nvSpPr>
          <p:spPr>
            <a:xfrm>
              <a:off x="3000688" y="1553803"/>
              <a:ext cx="1343307" cy="615397"/>
            </a:xfrm>
            <a:prstGeom prst="rect">
              <a:avLst/>
            </a:prstGeom>
            <a:noFill/>
            <a:ln w="571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DF3CD851-2A1C-4E4F-81E7-807FE629BDE6}"/>
                </a:ext>
              </a:extLst>
            </p:cNvPr>
            <p:cNvSpPr txBox="1"/>
            <p:nvPr/>
          </p:nvSpPr>
          <p:spPr>
            <a:xfrm>
              <a:off x="3028950" y="1028701"/>
              <a:ext cx="1200970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Inner HTML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118D95C5-9E6C-5940-A576-B036137B5096}"/>
              </a:ext>
            </a:extLst>
          </p:cNvPr>
          <p:cNvGrpSpPr/>
          <p:nvPr/>
        </p:nvGrpSpPr>
        <p:grpSpPr>
          <a:xfrm>
            <a:off x="3564009" y="4266078"/>
            <a:ext cx="1808092" cy="1690008"/>
            <a:chOff x="3564009" y="4266078"/>
            <a:chExt cx="1808092" cy="1690008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FF34020B-890B-2E43-94C0-CC13CD73C1E3}"/>
                </a:ext>
              </a:extLst>
            </p:cNvPr>
            <p:cNvSpPr/>
            <p:nvPr/>
          </p:nvSpPr>
          <p:spPr>
            <a:xfrm>
              <a:off x="3564009" y="4706951"/>
              <a:ext cx="983498" cy="1249135"/>
            </a:xfrm>
            <a:prstGeom prst="rect">
              <a:avLst/>
            </a:prstGeom>
            <a:noFill/>
            <a:ln w="666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53AFF312-C022-674A-85B7-B57320BE8315}"/>
                </a:ext>
              </a:extLst>
            </p:cNvPr>
            <p:cNvSpPr txBox="1"/>
            <p:nvPr/>
          </p:nvSpPr>
          <p:spPr>
            <a:xfrm>
              <a:off x="3691690" y="4266078"/>
              <a:ext cx="702372" cy="369332"/>
            </a:xfrm>
            <a:prstGeom prst="rect">
              <a:avLst/>
            </a:prstGeom>
            <a:solidFill>
              <a:srgbClr val="82BA4B"/>
            </a:solidFill>
          </p:spPr>
          <p:txBody>
            <a:bodyPr wrap="none" rtlCol="0">
              <a:spAutoFit/>
            </a:bodyPr>
            <a:lstStyle/>
            <a:p>
              <a:r>
                <a:rPr lang="en-US" dirty="0"/>
                <a:t>Value</a:t>
              </a:r>
            </a:p>
          </p:txBody>
        </p: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82F84B99-B904-D944-B821-5919A8758631}"/>
                </a:ext>
              </a:extLst>
            </p:cNvPr>
            <p:cNvSpPr/>
            <p:nvPr/>
          </p:nvSpPr>
          <p:spPr>
            <a:xfrm>
              <a:off x="4629149" y="5549776"/>
              <a:ext cx="742952" cy="406310"/>
            </a:xfrm>
            <a:prstGeom prst="rect">
              <a:avLst/>
            </a:prstGeom>
            <a:noFill/>
            <a:ln w="66675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04930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{E8E73A55-89D3-CC4E-A969-B4001BE902AB}tf10001122</Template>
  <TotalTime>500</TotalTime>
  <Words>329</Words>
  <Application>Microsoft Office PowerPoint</Application>
  <PresentationFormat>Widescreen</PresentationFormat>
  <Paragraphs>42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Consolas</vt:lpstr>
      <vt:lpstr>Tw Cen MT</vt:lpstr>
      <vt:lpstr>Circuit</vt:lpstr>
      <vt:lpstr>HTML Introduction</vt:lpstr>
      <vt:lpstr>What is Markup Language?</vt:lpstr>
      <vt:lpstr>What is Markup Language?</vt:lpstr>
      <vt:lpstr>What is Markup Language?</vt:lpstr>
      <vt:lpstr>Markup Language helps with Interoperability (COPY Paste Word&gt;Ppoint)</vt:lpstr>
      <vt:lpstr>Html basics</vt:lpstr>
      <vt:lpstr>PowerPoint Presentation</vt:lpstr>
      <vt:lpstr>HTML Page Structure; all markup, no data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 Introduction</dc:title>
  <dc:creator>Larry Jones</dc:creator>
  <cp:lastModifiedBy>Azeem</cp:lastModifiedBy>
  <cp:revision>32</cp:revision>
  <dcterms:created xsi:type="dcterms:W3CDTF">2018-01-31T10:26:57Z</dcterms:created>
  <dcterms:modified xsi:type="dcterms:W3CDTF">2024-06-08T19:34:39Z</dcterms:modified>
</cp:coreProperties>
</file>