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428" r:id="rId3"/>
    <p:sldId id="437" r:id="rId4"/>
    <p:sldId id="403" r:id="rId5"/>
    <p:sldId id="398" r:id="rId6"/>
    <p:sldId id="404" r:id="rId7"/>
    <p:sldId id="440" r:id="rId8"/>
    <p:sldId id="407" r:id="rId9"/>
    <p:sldId id="409" r:id="rId10"/>
    <p:sldId id="399" r:id="rId11"/>
    <p:sldId id="411" r:id="rId12"/>
    <p:sldId id="412" r:id="rId13"/>
    <p:sldId id="435" r:id="rId14"/>
    <p:sldId id="433" r:id="rId15"/>
    <p:sldId id="438" r:id="rId16"/>
    <p:sldId id="385" r:id="rId17"/>
    <p:sldId id="446" r:id="rId18"/>
    <p:sldId id="441" r:id="rId19"/>
    <p:sldId id="418" r:id="rId20"/>
    <p:sldId id="442" r:id="rId21"/>
    <p:sldId id="420" r:id="rId22"/>
    <p:sldId id="421" r:id="rId23"/>
    <p:sldId id="422" r:id="rId24"/>
    <p:sldId id="443" r:id="rId25"/>
    <p:sldId id="423" r:id="rId26"/>
    <p:sldId id="424" r:id="rId27"/>
    <p:sldId id="44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02A"/>
    <a:srgbClr val="597618"/>
    <a:srgbClr val="AAE7F0"/>
    <a:srgbClr val="009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69DD2-79B0-4CD3-963F-5A2BA91D6C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DBE8F56-C270-4E27-8C8B-7B6FAFDCC7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Layout rules</a:t>
          </a:r>
        </a:p>
      </dgm:t>
    </dgm:pt>
    <dgm:pt modelId="{1CE6F674-E57C-4109-B462-3F6C797AAFDF}" type="parTrans" cxnId="{DB531B96-57F3-4BA5-9DC2-6AF15714DB17}">
      <dgm:prSet/>
      <dgm:spPr/>
      <dgm:t>
        <a:bodyPr/>
        <a:lstStyle/>
        <a:p>
          <a:endParaRPr lang="en-US"/>
        </a:p>
      </dgm:t>
    </dgm:pt>
    <dgm:pt modelId="{B51A148E-C5A8-4CC3-AC69-1918D8F32C39}" type="sibTrans" cxnId="{DB531B96-57F3-4BA5-9DC2-6AF15714DB17}">
      <dgm:prSet/>
      <dgm:spPr/>
      <dgm:t>
        <a:bodyPr/>
        <a:lstStyle/>
        <a:p>
          <a:endParaRPr lang="en-US"/>
        </a:p>
      </dgm:t>
    </dgm:pt>
    <dgm:pt modelId="{7D4473FE-1177-48C2-8B8E-0B17109AB2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FD3101-74B6-4E2E-9873-9C29D7E79653}" type="parTrans" cxnId="{4AB7EA5D-250E-440D-AD66-0F0FEC889882}">
      <dgm:prSet/>
      <dgm:spPr/>
      <dgm:t>
        <a:bodyPr/>
        <a:lstStyle/>
        <a:p>
          <a:endParaRPr lang="en-US"/>
        </a:p>
      </dgm:t>
    </dgm:pt>
    <dgm:pt modelId="{CFD0FEC8-1557-42B2-BD00-867B93D2F2F5}" type="sibTrans" cxnId="{4AB7EA5D-250E-440D-AD66-0F0FEC889882}">
      <dgm:prSet/>
      <dgm:spPr/>
      <dgm:t>
        <a:bodyPr/>
        <a:lstStyle/>
        <a:p>
          <a:endParaRPr lang="en-US"/>
        </a:p>
      </dgm:t>
    </dgm:pt>
    <dgm:pt modelId="{50603FB5-4584-4103-BFA1-BBC4244918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</a:t>
          </a:r>
        </a:p>
      </dgm:t>
    </dgm:pt>
    <dgm:pt modelId="{92A130EA-3F39-4F46-9E0C-48B2B5B1C54B}" type="parTrans" cxnId="{71BB0BDD-8CE5-4E8D-A2ED-959968B5BC2E}">
      <dgm:prSet/>
      <dgm:spPr/>
      <dgm:t>
        <a:bodyPr/>
        <a:lstStyle/>
        <a:p>
          <a:endParaRPr lang="en-US"/>
        </a:p>
      </dgm:t>
    </dgm:pt>
    <dgm:pt modelId="{19D2A09F-1F29-481D-8961-73B7C0E08E01}" type="sibTrans" cxnId="{71BB0BDD-8CE5-4E8D-A2ED-959968B5BC2E}">
      <dgm:prSet/>
      <dgm:spPr/>
      <dgm:t>
        <a:bodyPr/>
        <a:lstStyle/>
        <a:p>
          <a:endParaRPr lang="en-US"/>
        </a:p>
      </dgm:t>
    </dgm:pt>
    <dgm:pt modelId="{E0B19717-B3C8-4F3D-9D6C-490ACF8C5D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CSS resets</a:t>
          </a:r>
        </a:p>
      </dgm:t>
    </dgm:pt>
    <dgm:pt modelId="{6B0F3FA6-DFCF-43B3-8C8B-617D7D10613F}" type="parTrans" cxnId="{7EAF523C-0113-48E0-92FC-7A6D3DF547B2}">
      <dgm:prSet/>
      <dgm:spPr/>
      <dgm:t>
        <a:bodyPr/>
        <a:lstStyle/>
        <a:p>
          <a:endParaRPr lang="en-US"/>
        </a:p>
      </dgm:t>
    </dgm:pt>
    <dgm:pt modelId="{037D3B7F-D377-4943-BB15-54984EC6334F}" type="sibTrans" cxnId="{7EAF523C-0113-48E0-92FC-7A6D3DF547B2}">
      <dgm:prSet/>
      <dgm:spPr/>
      <dgm:t>
        <a:bodyPr/>
        <a:lstStyle/>
        <a:p>
          <a:endParaRPr lang="en-US"/>
        </a:p>
      </dgm:t>
    </dgm:pt>
    <dgm:pt modelId="{AA4291B2-5BB3-491F-A90B-CFD6BF58C4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Types of layouts</a:t>
          </a:r>
        </a:p>
      </dgm:t>
    </dgm:pt>
    <dgm:pt modelId="{A948DBFF-CFCA-4DB3-AA6A-474034C0FF11}" type="parTrans" cxnId="{8083405F-1EE7-4E64-939B-B20AA4E90575}">
      <dgm:prSet/>
      <dgm:spPr/>
      <dgm:t>
        <a:bodyPr/>
        <a:lstStyle/>
        <a:p>
          <a:endParaRPr lang="en-US"/>
        </a:p>
      </dgm:t>
    </dgm:pt>
    <dgm:pt modelId="{B0939FB9-38BC-4F46-988C-F4F68BED7697}" type="sibTrans" cxnId="{8083405F-1EE7-4E64-939B-B20AA4E90575}">
      <dgm:prSet/>
      <dgm:spPr/>
      <dgm:t>
        <a:bodyPr/>
        <a:lstStyle/>
        <a:p>
          <a:endParaRPr lang="en-US"/>
        </a:p>
      </dgm:t>
    </dgm:pt>
    <dgm:pt modelId="{606D1A13-6C74-4129-AD27-2EF1AC1689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8EDA7D4-D35B-434E-B6B9-E20BB97DBDDD}" type="parTrans" cxnId="{90FD7BB2-FFCB-41D9-92DE-21F2DE81E1E9}">
      <dgm:prSet/>
      <dgm:spPr/>
      <dgm:t>
        <a:bodyPr/>
        <a:lstStyle/>
        <a:p>
          <a:endParaRPr lang="en-US"/>
        </a:p>
      </dgm:t>
    </dgm:pt>
    <dgm:pt modelId="{4AE82F9E-09BC-4021-9696-B1ADFBCE0F13}" type="sibTrans" cxnId="{90FD7BB2-FFCB-41D9-92DE-21F2DE81E1E9}">
      <dgm:prSet/>
      <dgm:spPr/>
      <dgm:t>
        <a:bodyPr/>
        <a:lstStyle/>
        <a:p>
          <a:endParaRPr lang="en-US"/>
        </a:p>
      </dgm:t>
    </dgm:pt>
    <dgm:pt modelId="{F0CCAD82-075A-4B3E-A693-5BAE02635B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Floats</a:t>
          </a:r>
        </a:p>
      </dgm:t>
    </dgm:pt>
    <dgm:pt modelId="{49C2F6DD-2F72-4D5C-B1A2-F95FF3F9F3D4}" type="parTrans" cxnId="{161569BC-1101-44BB-9B44-251E8BF69C80}">
      <dgm:prSet/>
      <dgm:spPr/>
      <dgm:t>
        <a:bodyPr/>
        <a:lstStyle/>
        <a:p>
          <a:endParaRPr lang="en-US"/>
        </a:p>
      </dgm:t>
    </dgm:pt>
    <dgm:pt modelId="{D4560079-1661-45EF-AAEB-FBEDBB35A050}" type="sibTrans" cxnId="{161569BC-1101-44BB-9B44-251E8BF69C80}">
      <dgm:prSet/>
      <dgm:spPr/>
      <dgm:t>
        <a:bodyPr/>
        <a:lstStyle/>
        <a:p>
          <a:endParaRPr lang="en-US"/>
        </a:p>
      </dgm:t>
    </dgm:pt>
    <dgm:pt modelId="{3AF39877-FA05-4EBD-A051-839F89E78563}" type="pres">
      <dgm:prSet presAssocID="{61769DD2-79B0-4CD3-963F-5A2BA91D6C7A}" presName="root" presStyleCnt="0">
        <dgm:presLayoutVars>
          <dgm:dir/>
          <dgm:resizeHandles val="exact"/>
        </dgm:presLayoutVars>
      </dgm:prSet>
      <dgm:spPr/>
    </dgm:pt>
    <dgm:pt modelId="{B94E3E4D-DBA5-4776-9752-E383C26ABF7B}" type="pres">
      <dgm:prSet presAssocID="{BDBE8F56-C270-4E27-8C8B-7B6FAFDCC7E6}" presName="compNode" presStyleCnt="0"/>
      <dgm:spPr/>
    </dgm:pt>
    <dgm:pt modelId="{77852EA7-478C-416E-872F-42BC783574FF}" type="pres">
      <dgm:prSet presAssocID="{BDBE8F56-C270-4E27-8C8B-7B6FAFDCC7E6}" presName="bgRect" presStyleLbl="bgShp" presStyleIdx="0" presStyleCnt="4"/>
      <dgm:spPr>
        <a:ln>
          <a:solidFill>
            <a:schemeClr val="tx1"/>
          </a:solidFill>
        </a:ln>
      </dgm:spPr>
    </dgm:pt>
    <dgm:pt modelId="{0A5C307F-47E9-498E-BADE-6D06044C420F}" type="pres">
      <dgm:prSet presAssocID="{BDBE8F56-C270-4E27-8C8B-7B6FAFDCC7E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E3DE816-F663-4460-BE9F-F14A8C24655E}" type="pres">
      <dgm:prSet presAssocID="{BDBE8F56-C270-4E27-8C8B-7B6FAFDCC7E6}" presName="spaceRect" presStyleCnt="0"/>
      <dgm:spPr/>
    </dgm:pt>
    <dgm:pt modelId="{0C487FBB-919A-4B04-A472-BFCE88FEBD5A}" type="pres">
      <dgm:prSet presAssocID="{BDBE8F56-C270-4E27-8C8B-7B6FAFDCC7E6}" presName="parTx" presStyleLbl="revTx" presStyleIdx="0" presStyleCnt="6">
        <dgm:presLayoutVars>
          <dgm:chMax val="0"/>
          <dgm:chPref val="0"/>
        </dgm:presLayoutVars>
      </dgm:prSet>
      <dgm:spPr/>
    </dgm:pt>
    <dgm:pt modelId="{CD2C66E0-AFF3-40DC-91B1-F2D088F30056}" type="pres">
      <dgm:prSet presAssocID="{BDBE8F56-C270-4E27-8C8B-7B6FAFDCC7E6}" presName="desTx" presStyleLbl="revTx" presStyleIdx="1" presStyleCnt="6">
        <dgm:presLayoutVars/>
      </dgm:prSet>
      <dgm:spPr/>
    </dgm:pt>
    <dgm:pt modelId="{1065577C-D4B8-48D4-99DB-7071C34144A6}" type="pres">
      <dgm:prSet presAssocID="{B51A148E-C5A8-4CC3-AC69-1918D8F32C39}" presName="sibTrans" presStyleCnt="0"/>
      <dgm:spPr/>
    </dgm:pt>
    <dgm:pt modelId="{380A048E-131C-4F1E-A608-B43D95C35604}" type="pres">
      <dgm:prSet presAssocID="{E0B19717-B3C8-4F3D-9D6C-490ACF8C5DD4}" presName="compNode" presStyleCnt="0"/>
      <dgm:spPr/>
    </dgm:pt>
    <dgm:pt modelId="{7E637B91-7C0E-45BB-8F4A-505A294D08E6}" type="pres">
      <dgm:prSet presAssocID="{E0B19717-B3C8-4F3D-9D6C-490ACF8C5DD4}" presName="bgRect" presStyleLbl="bgShp" presStyleIdx="1" presStyleCnt="4"/>
      <dgm:spPr>
        <a:ln>
          <a:solidFill>
            <a:schemeClr val="tx1"/>
          </a:solidFill>
        </a:ln>
      </dgm:spPr>
    </dgm:pt>
    <dgm:pt modelId="{03A0B708-2700-4FE4-B775-7FD83A5070B4}" type="pres">
      <dgm:prSet presAssocID="{E0B19717-B3C8-4F3D-9D6C-490ACF8C5D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631DF934-7790-4DB8-9EC1-3BC650947F60}" type="pres">
      <dgm:prSet presAssocID="{E0B19717-B3C8-4F3D-9D6C-490ACF8C5DD4}" presName="spaceRect" presStyleCnt="0"/>
      <dgm:spPr/>
    </dgm:pt>
    <dgm:pt modelId="{E0A5FBF5-78E5-4DD7-A5C9-38766E901E38}" type="pres">
      <dgm:prSet presAssocID="{E0B19717-B3C8-4F3D-9D6C-490ACF8C5DD4}" presName="parTx" presStyleLbl="revTx" presStyleIdx="2" presStyleCnt="6">
        <dgm:presLayoutVars>
          <dgm:chMax val="0"/>
          <dgm:chPref val="0"/>
        </dgm:presLayoutVars>
      </dgm:prSet>
      <dgm:spPr/>
    </dgm:pt>
    <dgm:pt modelId="{12B2FBAE-1250-4670-8F65-57A4148809D9}" type="pres">
      <dgm:prSet presAssocID="{037D3B7F-D377-4943-BB15-54984EC6334F}" presName="sibTrans" presStyleCnt="0"/>
      <dgm:spPr/>
    </dgm:pt>
    <dgm:pt modelId="{CF0CB9D7-B339-4EDB-B2FA-A5CF93E58402}" type="pres">
      <dgm:prSet presAssocID="{AA4291B2-5BB3-491F-A90B-CFD6BF58C4B0}" presName="compNode" presStyleCnt="0"/>
      <dgm:spPr/>
    </dgm:pt>
    <dgm:pt modelId="{4E4E3BE2-7980-4905-AB90-B242AA5DF609}" type="pres">
      <dgm:prSet presAssocID="{AA4291B2-5BB3-491F-A90B-CFD6BF58C4B0}" presName="bgRect" presStyleLbl="bgShp" presStyleIdx="2" presStyleCnt="4"/>
      <dgm:spPr>
        <a:ln>
          <a:solidFill>
            <a:schemeClr val="tx1"/>
          </a:solidFill>
        </a:ln>
      </dgm:spPr>
    </dgm:pt>
    <dgm:pt modelId="{6F4D3B03-35AC-468A-BD8A-79FD75987FED}" type="pres">
      <dgm:prSet presAssocID="{AA4291B2-5BB3-491F-A90B-CFD6BF58C4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F988E218-AB95-4CD4-A6F0-0047333292F6}" type="pres">
      <dgm:prSet presAssocID="{AA4291B2-5BB3-491F-A90B-CFD6BF58C4B0}" presName="spaceRect" presStyleCnt="0"/>
      <dgm:spPr/>
    </dgm:pt>
    <dgm:pt modelId="{B51CAF2E-5FA7-4D73-B93F-8094E3FE01F9}" type="pres">
      <dgm:prSet presAssocID="{AA4291B2-5BB3-491F-A90B-CFD6BF58C4B0}" presName="parTx" presStyleLbl="revTx" presStyleIdx="3" presStyleCnt="6">
        <dgm:presLayoutVars>
          <dgm:chMax val="0"/>
          <dgm:chPref val="0"/>
        </dgm:presLayoutVars>
      </dgm:prSet>
      <dgm:spPr/>
    </dgm:pt>
    <dgm:pt modelId="{DE08D3A5-894C-492C-A1B6-A9313DC2CEA6}" type="pres">
      <dgm:prSet presAssocID="{AA4291B2-5BB3-491F-A90B-CFD6BF58C4B0}" presName="desTx" presStyleLbl="revTx" presStyleIdx="4" presStyleCnt="6">
        <dgm:presLayoutVars/>
      </dgm:prSet>
      <dgm:spPr/>
    </dgm:pt>
    <dgm:pt modelId="{C1A14989-409F-4BCC-95CF-DF162111D6E7}" type="pres">
      <dgm:prSet presAssocID="{B0939FB9-38BC-4F46-988C-F4F68BED7697}" presName="sibTrans" presStyleCnt="0"/>
      <dgm:spPr/>
    </dgm:pt>
    <dgm:pt modelId="{D67B9651-02BC-418B-A3A2-0BC9F67F2CE8}" type="pres">
      <dgm:prSet presAssocID="{F0CCAD82-075A-4B3E-A693-5BAE02635BA5}" presName="compNode" presStyleCnt="0"/>
      <dgm:spPr/>
    </dgm:pt>
    <dgm:pt modelId="{E382F824-779E-420A-82C2-CA8768396B16}" type="pres">
      <dgm:prSet presAssocID="{F0CCAD82-075A-4B3E-A693-5BAE02635BA5}" presName="bgRect" presStyleLbl="bgShp" presStyleIdx="3" presStyleCnt="4"/>
      <dgm:spPr>
        <a:ln>
          <a:solidFill>
            <a:schemeClr val="tx1"/>
          </a:solidFill>
        </a:ln>
      </dgm:spPr>
    </dgm:pt>
    <dgm:pt modelId="{B0D3FB81-DCAD-4547-AC51-A5749DEC0D35}" type="pres">
      <dgm:prSet presAssocID="{F0CCAD82-075A-4B3E-A693-5BAE02635B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00442C29-1625-4E81-BFD5-B2F50723B8A0}" type="pres">
      <dgm:prSet presAssocID="{F0CCAD82-075A-4B3E-A693-5BAE02635BA5}" presName="spaceRect" presStyleCnt="0"/>
      <dgm:spPr/>
    </dgm:pt>
    <dgm:pt modelId="{4C43F1CE-73DC-4BA3-9E44-8C5702AA3002}" type="pres">
      <dgm:prSet presAssocID="{F0CCAD82-075A-4B3E-A693-5BAE02635BA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AFDDF2C-D9F9-4AC5-B7DE-7E96DD14001C}" type="presOf" srcId="{7D4473FE-1177-48C2-8B8E-0B17109AB240}" destId="{CD2C66E0-AFF3-40DC-91B1-F2D088F30056}" srcOrd="0" destOrd="0" presId="urn:microsoft.com/office/officeart/2018/2/layout/IconVerticalSolidList"/>
    <dgm:cxn modelId="{0F05DB2F-93B9-455B-9288-677A5943BDBD}" type="presOf" srcId="{606D1A13-6C74-4129-AD27-2EF1AC1689B1}" destId="{DE08D3A5-894C-492C-A1B6-A9313DC2CEA6}" srcOrd="0" destOrd="0" presId="urn:microsoft.com/office/officeart/2018/2/layout/IconVerticalSolidList"/>
    <dgm:cxn modelId="{7EAF523C-0113-48E0-92FC-7A6D3DF547B2}" srcId="{61769DD2-79B0-4CD3-963F-5A2BA91D6C7A}" destId="{E0B19717-B3C8-4F3D-9D6C-490ACF8C5DD4}" srcOrd="1" destOrd="0" parTransId="{6B0F3FA6-DFCF-43B3-8C8B-617D7D10613F}" sibTransId="{037D3B7F-D377-4943-BB15-54984EC6334F}"/>
    <dgm:cxn modelId="{4AB7EA5D-250E-440D-AD66-0F0FEC889882}" srcId="{BDBE8F56-C270-4E27-8C8B-7B6FAFDCC7E6}" destId="{7D4473FE-1177-48C2-8B8E-0B17109AB240}" srcOrd="0" destOrd="0" parTransId="{20FD3101-74B6-4E2E-9873-9C29D7E79653}" sibTransId="{CFD0FEC8-1557-42B2-BD00-867B93D2F2F5}"/>
    <dgm:cxn modelId="{8083405F-1EE7-4E64-939B-B20AA4E90575}" srcId="{61769DD2-79B0-4CD3-963F-5A2BA91D6C7A}" destId="{AA4291B2-5BB3-491F-A90B-CFD6BF58C4B0}" srcOrd="2" destOrd="0" parTransId="{A948DBFF-CFCA-4DB3-AA6A-474034C0FF11}" sibTransId="{B0939FB9-38BC-4F46-988C-F4F68BED7697}"/>
    <dgm:cxn modelId="{AE47E871-A397-4D93-98E4-3A9398D59D28}" type="presOf" srcId="{E0B19717-B3C8-4F3D-9D6C-490ACF8C5DD4}" destId="{E0A5FBF5-78E5-4DD7-A5C9-38766E901E38}" srcOrd="0" destOrd="0" presId="urn:microsoft.com/office/officeart/2018/2/layout/IconVerticalSolidList"/>
    <dgm:cxn modelId="{BE07DC7B-15DB-41C1-9D21-8C904E6CD929}" type="presOf" srcId="{AA4291B2-5BB3-491F-A90B-CFD6BF58C4B0}" destId="{B51CAF2E-5FA7-4D73-B93F-8094E3FE01F9}" srcOrd="0" destOrd="0" presId="urn:microsoft.com/office/officeart/2018/2/layout/IconVerticalSolidList"/>
    <dgm:cxn modelId="{DB531B96-57F3-4BA5-9DC2-6AF15714DB17}" srcId="{61769DD2-79B0-4CD3-963F-5A2BA91D6C7A}" destId="{BDBE8F56-C270-4E27-8C8B-7B6FAFDCC7E6}" srcOrd="0" destOrd="0" parTransId="{1CE6F674-E57C-4109-B462-3F6C797AAFDF}" sibTransId="{B51A148E-C5A8-4CC3-AC69-1918D8F32C39}"/>
    <dgm:cxn modelId="{90FD7BB2-FFCB-41D9-92DE-21F2DE81E1E9}" srcId="{AA4291B2-5BB3-491F-A90B-CFD6BF58C4B0}" destId="{606D1A13-6C74-4129-AD27-2EF1AC1689B1}" srcOrd="0" destOrd="0" parTransId="{78EDA7D4-D35B-434E-B6B9-E20BB97DBDDD}" sibTransId="{4AE82F9E-09BC-4021-9696-B1ADFBCE0F13}"/>
    <dgm:cxn modelId="{19AEBFB4-33CA-445A-80EB-82A67946B2F8}" type="presOf" srcId="{50603FB5-4584-4103-BFA1-BBC4244918A9}" destId="{CD2C66E0-AFF3-40DC-91B1-F2D088F30056}" srcOrd="0" destOrd="1" presId="urn:microsoft.com/office/officeart/2018/2/layout/IconVerticalSolidList"/>
    <dgm:cxn modelId="{161569BC-1101-44BB-9B44-251E8BF69C80}" srcId="{61769DD2-79B0-4CD3-963F-5A2BA91D6C7A}" destId="{F0CCAD82-075A-4B3E-A693-5BAE02635BA5}" srcOrd="3" destOrd="0" parTransId="{49C2F6DD-2F72-4D5C-B1A2-F95FF3F9F3D4}" sibTransId="{D4560079-1661-45EF-AAEB-FBEDBB35A050}"/>
    <dgm:cxn modelId="{0E350CD8-95A5-4262-8F71-1919A0CBB2A0}" type="presOf" srcId="{BDBE8F56-C270-4E27-8C8B-7B6FAFDCC7E6}" destId="{0C487FBB-919A-4B04-A472-BFCE88FEBD5A}" srcOrd="0" destOrd="0" presId="urn:microsoft.com/office/officeart/2018/2/layout/IconVerticalSolidList"/>
    <dgm:cxn modelId="{71BB0BDD-8CE5-4E8D-A2ED-959968B5BC2E}" srcId="{BDBE8F56-C270-4E27-8C8B-7B6FAFDCC7E6}" destId="{50603FB5-4584-4103-BFA1-BBC4244918A9}" srcOrd="1" destOrd="0" parTransId="{92A130EA-3F39-4F46-9E0C-48B2B5B1C54B}" sibTransId="{19D2A09F-1F29-481D-8961-73B7C0E08E01}"/>
    <dgm:cxn modelId="{248A3EE8-4E10-4439-B3DC-ED717F551CFE}" type="presOf" srcId="{61769DD2-79B0-4CD3-963F-5A2BA91D6C7A}" destId="{3AF39877-FA05-4EBD-A051-839F89E78563}" srcOrd="0" destOrd="0" presId="urn:microsoft.com/office/officeart/2018/2/layout/IconVerticalSolidList"/>
    <dgm:cxn modelId="{400F8CEF-A610-4360-A0C1-68E69C811164}" type="presOf" srcId="{F0CCAD82-075A-4B3E-A693-5BAE02635BA5}" destId="{4C43F1CE-73DC-4BA3-9E44-8C5702AA3002}" srcOrd="0" destOrd="0" presId="urn:microsoft.com/office/officeart/2018/2/layout/IconVerticalSolidList"/>
    <dgm:cxn modelId="{9DE961DF-1CE1-4387-8B2C-A6275CBC853C}" type="presParOf" srcId="{3AF39877-FA05-4EBD-A051-839F89E78563}" destId="{B94E3E4D-DBA5-4776-9752-E383C26ABF7B}" srcOrd="0" destOrd="0" presId="urn:microsoft.com/office/officeart/2018/2/layout/IconVerticalSolidList"/>
    <dgm:cxn modelId="{695FD658-53E6-4FE9-B1C2-CF78AFAC03B3}" type="presParOf" srcId="{B94E3E4D-DBA5-4776-9752-E383C26ABF7B}" destId="{77852EA7-478C-416E-872F-42BC783574FF}" srcOrd="0" destOrd="0" presId="urn:microsoft.com/office/officeart/2018/2/layout/IconVerticalSolidList"/>
    <dgm:cxn modelId="{F9B09C1F-6D42-419E-859D-A7845957666D}" type="presParOf" srcId="{B94E3E4D-DBA5-4776-9752-E383C26ABF7B}" destId="{0A5C307F-47E9-498E-BADE-6D06044C420F}" srcOrd="1" destOrd="0" presId="urn:microsoft.com/office/officeart/2018/2/layout/IconVerticalSolidList"/>
    <dgm:cxn modelId="{2C703932-FE53-402F-B633-A3E1111040B1}" type="presParOf" srcId="{B94E3E4D-DBA5-4776-9752-E383C26ABF7B}" destId="{1E3DE816-F663-4460-BE9F-F14A8C24655E}" srcOrd="2" destOrd="0" presId="urn:microsoft.com/office/officeart/2018/2/layout/IconVerticalSolidList"/>
    <dgm:cxn modelId="{7B625DB1-8D39-473F-B849-70758455E875}" type="presParOf" srcId="{B94E3E4D-DBA5-4776-9752-E383C26ABF7B}" destId="{0C487FBB-919A-4B04-A472-BFCE88FEBD5A}" srcOrd="3" destOrd="0" presId="urn:microsoft.com/office/officeart/2018/2/layout/IconVerticalSolidList"/>
    <dgm:cxn modelId="{BBE782D7-B26B-4136-BDE9-FC0A6E211690}" type="presParOf" srcId="{B94E3E4D-DBA5-4776-9752-E383C26ABF7B}" destId="{CD2C66E0-AFF3-40DC-91B1-F2D088F30056}" srcOrd="4" destOrd="0" presId="urn:microsoft.com/office/officeart/2018/2/layout/IconVerticalSolidList"/>
    <dgm:cxn modelId="{6B150AA6-6658-4E09-9099-324B231794E1}" type="presParOf" srcId="{3AF39877-FA05-4EBD-A051-839F89E78563}" destId="{1065577C-D4B8-48D4-99DB-7071C34144A6}" srcOrd="1" destOrd="0" presId="urn:microsoft.com/office/officeart/2018/2/layout/IconVerticalSolidList"/>
    <dgm:cxn modelId="{5EB7BF5A-11E3-4171-8FB6-7AEAC127E173}" type="presParOf" srcId="{3AF39877-FA05-4EBD-A051-839F89E78563}" destId="{380A048E-131C-4F1E-A608-B43D95C35604}" srcOrd="2" destOrd="0" presId="urn:microsoft.com/office/officeart/2018/2/layout/IconVerticalSolidList"/>
    <dgm:cxn modelId="{A69B01AC-F06D-4770-8321-80A1A3D09AD6}" type="presParOf" srcId="{380A048E-131C-4F1E-A608-B43D95C35604}" destId="{7E637B91-7C0E-45BB-8F4A-505A294D08E6}" srcOrd="0" destOrd="0" presId="urn:microsoft.com/office/officeart/2018/2/layout/IconVerticalSolidList"/>
    <dgm:cxn modelId="{BE5B032D-5204-4F74-8787-EE0839A22EB8}" type="presParOf" srcId="{380A048E-131C-4F1E-A608-B43D95C35604}" destId="{03A0B708-2700-4FE4-B775-7FD83A5070B4}" srcOrd="1" destOrd="0" presId="urn:microsoft.com/office/officeart/2018/2/layout/IconVerticalSolidList"/>
    <dgm:cxn modelId="{5FBB9A5F-E1A1-4EE4-BDC0-E600A1600B5B}" type="presParOf" srcId="{380A048E-131C-4F1E-A608-B43D95C35604}" destId="{631DF934-7790-4DB8-9EC1-3BC650947F60}" srcOrd="2" destOrd="0" presId="urn:microsoft.com/office/officeart/2018/2/layout/IconVerticalSolidList"/>
    <dgm:cxn modelId="{4CD1F122-E3A7-41EC-807C-D96ABBF585C7}" type="presParOf" srcId="{380A048E-131C-4F1E-A608-B43D95C35604}" destId="{E0A5FBF5-78E5-4DD7-A5C9-38766E901E38}" srcOrd="3" destOrd="0" presId="urn:microsoft.com/office/officeart/2018/2/layout/IconVerticalSolidList"/>
    <dgm:cxn modelId="{4FE64BF0-FC4C-401B-B8A1-707C8B4954BE}" type="presParOf" srcId="{3AF39877-FA05-4EBD-A051-839F89E78563}" destId="{12B2FBAE-1250-4670-8F65-57A4148809D9}" srcOrd="3" destOrd="0" presId="urn:microsoft.com/office/officeart/2018/2/layout/IconVerticalSolidList"/>
    <dgm:cxn modelId="{6761FFC1-B3EB-4ECD-AEA1-CF49FD0BAA34}" type="presParOf" srcId="{3AF39877-FA05-4EBD-A051-839F89E78563}" destId="{CF0CB9D7-B339-4EDB-B2FA-A5CF93E58402}" srcOrd="4" destOrd="0" presId="urn:microsoft.com/office/officeart/2018/2/layout/IconVerticalSolidList"/>
    <dgm:cxn modelId="{3E4DAF5D-02EF-43FD-AAE0-8B974E8B0D92}" type="presParOf" srcId="{CF0CB9D7-B339-4EDB-B2FA-A5CF93E58402}" destId="{4E4E3BE2-7980-4905-AB90-B242AA5DF609}" srcOrd="0" destOrd="0" presId="urn:microsoft.com/office/officeart/2018/2/layout/IconVerticalSolidList"/>
    <dgm:cxn modelId="{9CF1AB7C-DB77-4791-9A36-B7B820C0D928}" type="presParOf" srcId="{CF0CB9D7-B339-4EDB-B2FA-A5CF93E58402}" destId="{6F4D3B03-35AC-468A-BD8A-79FD75987FED}" srcOrd="1" destOrd="0" presId="urn:microsoft.com/office/officeart/2018/2/layout/IconVerticalSolidList"/>
    <dgm:cxn modelId="{60A7672B-27CA-44FF-AEC7-5EBD79A5CC5F}" type="presParOf" srcId="{CF0CB9D7-B339-4EDB-B2FA-A5CF93E58402}" destId="{F988E218-AB95-4CD4-A6F0-0047333292F6}" srcOrd="2" destOrd="0" presId="urn:microsoft.com/office/officeart/2018/2/layout/IconVerticalSolidList"/>
    <dgm:cxn modelId="{CEA5F8EB-00EF-4F91-A858-F42752352A8D}" type="presParOf" srcId="{CF0CB9D7-B339-4EDB-B2FA-A5CF93E58402}" destId="{B51CAF2E-5FA7-4D73-B93F-8094E3FE01F9}" srcOrd="3" destOrd="0" presId="urn:microsoft.com/office/officeart/2018/2/layout/IconVerticalSolidList"/>
    <dgm:cxn modelId="{18CF4C7F-26FC-475F-8879-42BC6DA130E1}" type="presParOf" srcId="{CF0CB9D7-B339-4EDB-B2FA-A5CF93E58402}" destId="{DE08D3A5-894C-492C-A1B6-A9313DC2CEA6}" srcOrd="4" destOrd="0" presId="urn:microsoft.com/office/officeart/2018/2/layout/IconVerticalSolidList"/>
    <dgm:cxn modelId="{C246B169-247F-403A-A6AF-D61FAF1DB578}" type="presParOf" srcId="{3AF39877-FA05-4EBD-A051-839F89E78563}" destId="{C1A14989-409F-4BCC-95CF-DF162111D6E7}" srcOrd="5" destOrd="0" presId="urn:microsoft.com/office/officeart/2018/2/layout/IconVerticalSolidList"/>
    <dgm:cxn modelId="{092399BC-B4BE-4A24-91F2-2D580D91991C}" type="presParOf" srcId="{3AF39877-FA05-4EBD-A051-839F89E78563}" destId="{D67B9651-02BC-418B-A3A2-0BC9F67F2CE8}" srcOrd="6" destOrd="0" presId="urn:microsoft.com/office/officeart/2018/2/layout/IconVerticalSolidList"/>
    <dgm:cxn modelId="{85D6FEB2-D999-45F7-81A7-9A4E1D5293B4}" type="presParOf" srcId="{D67B9651-02BC-418B-A3A2-0BC9F67F2CE8}" destId="{E382F824-779E-420A-82C2-CA8768396B16}" srcOrd="0" destOrd="0" presId="urn:microsoft.com/office/officeart/2018/2/layout/IconVerticalSolidList"/>
    <dgm:cxn modelId="{4A2EA7FA-F18D-4C3B-A22E-601140549D85}" type="presParOf" srcId="{D67B9651-02BC-418B-A3A2-0BC9F67F2CE8}" destId="{B0D3FB81-DCAD-4547-AC51-A5749DEC0D35}" srcOrd="1" destOrd="0" presId="urn:microsoft.com/office/officeart/2018/2/layout/IconVerticalSolidList"/>
    <dgm:cxn modelId="{D554F131-26ED-435E-BEFA-FF2F0D62E0F7}" type="presParOf" srcId="{D67B9651-02BC-418B-A3A2-0BC9F67F2CE8}" destId="{00442C29-1625-4E81-BFD5-B2F50723B8A0}" srcOrd="2" destOrd="0" presId="urn:microsoft.com/office/officeart/2018/2/layout/IconVerticalSolidList"/>
    <dgm:cxn modelId="{20C6BB76-0A28-4813-AF68-0EE82F4B5709}" type="presParOf" srcId="{D67B9651-02BC-418B-A3A2-0BC9F67F2CE8}" destId="{4C43F1CE-73DC-4BA3-9E44-8C5702AA30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52EA7-478C-416E-872F-42BC783574FF}">
      <dsp:nvSpPr>
        <dsp:cNvPr id="0" name=""/>
        <dsp:cNvSpPr/>
      </dsp:nvSpPr>
      <dsp:spPr>
        <a:xfrm>
          <a:off x="0" y="2178"/>
          <a:ext cx="5914209" cy="1104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C307F-47E9-498E-BADE-6D06044C420F}">
      <dsp:nvSpPr>
        <dsp:cNvPr id="0" name=""/>
        <dsp:cNvSpPr/>
      </dsp:nvSpPr>
      <dsp:spPr>
        <a:xfrm>
          <a:off x="333979" y="250592"/>
          <a:ext cx="607234" cy="607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87FBB-919A-4B04-A472-BFCE88FEBD5A}">
      <dsp:nvSpPr>
        <dsp:cNvPr id="0" name=""/>
        <dsp:cNvSpPr/>
      </dsp:nvSpPr>
      <dsp:spPr>
        <a:xfrm>
          <a:off x="1275192" y="2178"/>
          <a:ext cx="2661394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Layout rules</a:t>
          </a:r>
        </a:p>
      </dsp:txBody>
      <dsp:txXfrm>
        <a:off x="1275192" y="2178"/>
        <a:ext cx="2661394" cy="1104063"/>
      </dsp:txXfrm>
    </dsp:sp>
    <dsp:sp modelId="{CD2C66E0-AFF3-40DC-91B1-F2D088F30056}">
      <dsp:nvSpPr>
        <dsp:cNvPr id="0" name=""/>
        <dsp:cNvSpPr/>
      </dsp:nvSpPr>
      <dsp:spPr>
        <a:xfrm>
          <a:off x="3936587" y="2178"/>
          <a:ext cx="1977621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</a:t>
          </a:r>
        </a:p>
      </dsp:txBody>
      <dsp:txXfrm>
        <a:off x="3936587" y="2178"/>
        <a:ext cx="1977621" cy="1104063"/>
      </dsp:txXfrm>
    </dsp:sp>
    <dsp:sp modelId="{7E637B91-7C0E-45BB-8F4A-505A294D08E6}">
      <dsp:nvSpPr>
        <dsp:cNvPr id="0" name=""/>
        <dsp:cNvSpPr/>
      </dsp:nvSpPr>
      <dsp:spPr>
        <a:xfrm>
          <a:off x="0" y="1382257"/>
          <a:ext cx="5914209" cy="1104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0B708-2700-4FE4-B775-7FD83A5070B4}">
      <dsp:nvSpPr>
        <dsp:cNvPr id="0" name=""/>
        <dsp:cNvSpPr/>
      </dsp:nvSpPr>
      <dsp:spPr>
        <a:xfrm>
          <a:off x="333979" y="1630671"/>
          <a:ext cx="607234" cy="60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5FBF5-78E5-4DD7-A5C9-38766E901E38}">
      <dsp:nvSpPr>
        <dsp:cNvPr id="0" name=""/>
        <dsp:cNvSpPr/>
      </dsp:nvSpPr>
      <dsp:spPr>
        <a:xfrm>
          <a:off x="1275192" y="1382257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CSS resets</a:t>
          </a:r>
        </a:p>
      </dsp:txBody>
      <dsp:txXfrm>
        <a:off x="1275192" y="1382257"/>
        <a:ext cx="4639016" cy="1104063"/>
      </dsp:txXfrm>
    </dsp:sp>
    <dsp:sp modelId="{4E4E3BE2-7980-4905-AB90-B242AA5DF609}">
      <dsp:nvSpPr>
        <dsp:cNvPr id="0" name=""/>
        <dsp:cNvSpPr/>
      </dsp:nvSpPr>
      <dsp:spPr>
        <a:xfrm>
          <a:off x="0" y="2762336"/>
          <a:ext cx="5914209" cy="1104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D3B03-35AC-468A-BD8A-79FD75987FED}">
      <dsp:nvSpPr>
        <dsp:cNvPr id="0" name=""/>
        <dsp:cNvSpPr/>
      </dsp:nvSpPr>
      <dsp:spPr>
        <a:xfrm>
          <a:off x="333979" y="3010750"/>
          <a:ext cx="607234" cy="607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CAF2E-5FA7-4D73-B93F-8094E3FE01F9}">
      <dsp:nvSpPr>
        <dsp:cNvPr id="0" name=""/>
        <dsp:cNvSpPr/>
      </dsp:nvSpPr>
      <dsp:spPr>
        <a:xfrm>
          <a:off x="1275192" y="2762336"/>
          <a:ext cx="2661394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Types of layouts</a:t>
          </a:r>
        </a:p>
      </dsp:txBody>
      <dsp:txXfrm>
        <a:off x="1275192" y="2762336"/>
        <a:ext cx="2661394" cy="1104063"/>
      </dsp:txXfrm>
    </dsp:sp>
    <dsp:sp modelId="{DE08D3A5-894C-492C-A1B6-A9313DC2CEA6}">
      <dsp:nvSpPr>
        <dsp:cNvPr id="0" name=""/>
        <dsp:cNvSpPr/>
      </dsp:nvSpPr>
      <dsp:spPr>
        <a:xfrm>
          <a:off x="3936587" y="2762336"/>
          <a:ext cx="1977621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36587" y="2762336"/>
        <a:ext cx="1977621" cy="1104063"/>
      </dsp:txXfrm>
    </dsp:sp>
    <dsp:sp modelId="{E382F824-779E-420A-82C2-CA8768396B16}">
      <dsp:nvSpPr>
        <dsp:cNvPr id="0" name=""/>
        <dsp:cNvSpPr/>
      </dsp:nvSpPr>
      <dsp:spPr>
        <a:xfrm>
          <a:off x="0" y="4142415"/>
          <a:ext cx="5914209" cy="1104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3FB81-DCAD-4547-AC51-A5749DEC0D35}">
      <dsp:nvSpPr>
        <dsp:cNvPr id="0" name=""/>
        <dsp:cNvSpPr/>
      </dsp:nvSpPr>
      <dsp:spPr>
        <a:xfrm>
          <a:off x="333979" y="4390829"/>
          <a:ext cx="607234" cy="6072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3F1CE-73DC-4BA3-9E44-8C5702AA3002}">
      <dsp:nvSpPr>
        <dsp:cNvPr id="0" name=""/>
        <dsp:cNvSpPr/>
      </dsp:nvSpPr>
      <dsp:spPr>
        <a:xfrm>
          <a:off x="1275192" y="4142415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Floats</a:t>
          </a:r>
        </a:p>
      </dsp:txBody>
      <dsp:txXfrm>
        <a:off x="1275192" y="4142415"/>
        <a:ext cx="4639016" cy="1104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82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424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6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21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9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2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3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1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17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2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9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15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github.com/joshbarcher/sdev106_float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ipsum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51C7-BE33-49EC-967D-8E20282FE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CSS Layouts</a:t>
            </a:r>
          </a:p>
        </p:txBody>
      </p:sp>
    </p:spTree>
    <p:extLst>
      <p:ext uri="{BB962C8B-B14F-4D97-AF65-F5344CB8AC3E}">
        <p14:creationId xmlns:p14="http://schemas.microsoft.com/office/powerpoint/2010/main" val="249600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2F90-21A8-4510-9916-DFE58452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883088" cy="1303867"/>
          </a:xfrm>
        </p:spPr>
        <p:txBody>
          <a:bodyPr/>
          <a:lstStyle/>
          <a:p>
            <a:r>
              <a:rPr lang="en-US" dirty="0"/>
              <a:t>Fluid layouts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187C-948F-4A38-B663-B67032BBC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59310"/>
            <a:ext cx="4228321" cy="3216558"/>
          </a:xfrm>
        </p:spPr>
        <p:txBody>
          <a:bodyPr>
            <a:normAutofit/>
          </a:bodyPr>
          <a:lstStyle/>
          <a:p>
            <a:r>
              <a:rPr lang="en-US" sz="2000" dirty="0"/>
              <a:t>Fluid layouts use percentages, which change the width of an element as the browser width is changed</a:t>
            </a:r>
          </a:p>
          <a:p>
            <a:r>
              <a:rPr lang="en-US" sz="2000" dirty="0"/>
              <a:t>The regions on this type of page will maintain their size relative to the viewport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97D4E3-B345-4716-B80D-697F2113E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9" y="2556932"/>
            <a:ext cx="4517518" cy="35042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378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BC05-24FA-4223-8454-2E2DCF7C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892418" cy="1303867"/>
          </a:xfrm>
        </p:spPr>
        <p:txBody>
          <a:bodyPr/>
          <a:lstStyle/>
          <a:p>
            <a:r>
              <a:rPr lang="en-US" dirty="0"/>
              <a:t>Fluid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A2232-093C-4135-B76D-2F70CB8C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209660" cy="3318936"/>
          </a:xfrm>
        </p:spPr>
        <p:txBody>
          <a:bodyPr>
            <a:normAutofit/>
          </a:bodyPr>
          <a:lstStyle/>
          <a:p>
            <a:r>
              <a:rPr lang="en-US" sz="2000" dirty="0"/>
              <a:t>Each element in a fluid layout is given a width in percentages</a:t>
            </a:r>
          </a:p>
          <a:p>
            <a:r>
              <a:rPr lang="en-US" sz="2000" dirty="0"/>
              <a:t>The page width is set to a value close to 100%</a:t>
            </a:r>
          </a:p>
          <a:p>
            <a:r>
              <a:rPr lang="en-US" sz="2000" dirty="0"/>
              <a:t>Using the zoom feature in the browser will only increase content in these regions which 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21AFE-49C1-4B20-8905-2265AC6B5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0581" y="2625754"/>
            <a:ext cx="4587169" cy="3440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066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40E4-9DA7-4FDD-9151-EC22EF3E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02" y="982133"/>
            <a:ext cx="3973129" cy="704054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percentages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44BBD3-A067-4F0C-A440-C800A7CC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75" y="2103083"/>
            <a:ext cx="3506778" cy="4012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B24B7050-ED79-440B-949F-174A220E3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43" y="1373240"/>
            <a:ext cx="5643833" cy="4754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DF1A96-FA2E-4ADA-903A-01722B944916}"/>
              </a:ext>
            </a:extLst>
          </p:cNvPr>
          <p:cNvSpPr/>
          <p:nvPr/>
        </p:nvSpPr>
        <p:spPr>
          <a:xfrm>
            <a:off x="2647313" y="3319943"/>
            <a:ext cx="1161290" cy="218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F495F7-5627-4606-A448-A28FE436FB50}"/>
              </a:ext>
            </a:extLst>
          </p:cNvPr>
          <p:cNvSpPr/>
          <p:nvPr/>
        </p:nvSpPr>
        <p:spPr>
          <a:xfrm>
            <a:off x="2647313" y="5385033"/>
            <a:ext cx="1161290" cy="218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0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C0188497-1564-4313-95E9-0DF1E274E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96" y="968158"/>
            <a:ext cx="6659879" cy="41518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2669FEE-8CF9-4D78-9DDF-16E4AFCDA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65" y="1823835"/>
            <a:ext cx="3773071" cy="415187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6B7BBC-0CA1-484C-85E5-E2038F30691E}"/>
              </a:ext>
            </a:extLst>
          </p:cNvPr>
          <p:cNvCxnSpPr/>
          <p:nvPr/>
        </p:nvCxnSpPr>
        <p:spPr>
          <a:xfrm>
            <a:off x="6216242" y="5120032"/>
            <a:ext cx="0" cy="4167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60891A-1783-4FED-B8CD-3B614AB6E85E}"/>
              </a:ext>
            </a:extLst>
          </p:cNvPr>
          <p:cNvCxnSpPr>
            <a:cxnSpLocks/>
          </p:cNvCxnSpPr>
          <p:nvPr/>
        </p:nvCxnSpPr>
        <p:spPr>
          <a:xfrm>
            <a:off x="6216242" y="5536734"/>
            <a:ext cx="779523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47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B3E-ACEA-4498-A100-4BE30F67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6514319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Fluid layouts on mobile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A4C7-7232-43DD-9B89-C93AFE683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634142"/>
            <a:ext cx="6514321" cy="1585519"/>
          </a:xfrm>
        </p:spPr>
        <p:txBody>
          <a:bodyPr>
            <a:normAutofit/>
          </a:bodyPr>
          <a:lstStyle/>
          <a:p>
            <a:r>
              <a:rPr lang="en-US" sz="2000" dirty="0"/>
              <a:t>Fluid layouts can work on a mobile device screen, but font size will still need to be addressed</a:t>
            </a:r>
          </a:p>
          <a:p>
            <a:r>
              <a:rPr lang="en-US" sz="2000" dirty="0"/>
              <a:t>It is best to go with a single column (or at most double column) layout on mobile devices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07DF1-FD0B-4D99-8CC6-CC76DCC9C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0898" y="1714987"/>
            <a:ext cx="2916112" cy="4351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158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ED4D8D-5B60-4D01-9275-55A404A5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Floats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80529-49C2-4CFE-91B4-9DE4437C3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CSS Layouts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26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6F46-B278-4AD5-BA6B-A693F066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929741" cy="1303867"/>
          </a:xfrm>
        </p:spPr>
        <p:txBody>
          <a:bodyPr/>
          <a:lstStyle/>
          <a:p>
            <a:r>
              <a:rPr lang="en-US" dirty="0"/>
              <a:t>Floating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CB154-2B0B-4780-938C-D64B856E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929742" cy="3318936"/>
          </a:xfrm>
        </p:spPr>
        <p:txBody>
          <a:bodyPr>
            <a:normAutofit/>
          </a:bodyPr>
          <a:lstStyle/>
          <a:p>
            <a:r>
              <a:rPr lang="en-US" sz="2000" dirty="0"/>
              <a:t>A float is an element that is pulled out of the normal flow of a document and placed in the left or right edge of the parent container</a:t>
            </a:r>
          </a:p>
          <a:p>
            <a:r>
              <a:rPr lang="en-US" sz="2000" dirty="0"/>
              <a:t>Elements nearby the floated element will typically flow around the element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B460BD-F50E-427C-9F41-E603716AE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79" y="2556932"/>
            <a:ext cx="5311742" cy="3591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767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5CF7-F2A7-4833-BAAC-22AD8999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001812" cy="1303867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AE2DB-5E3E-4312-8EEE-4E4D0DF8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87216"/>
            <a:ext cx="4453758" cy="3188652"/>
          </a:xfrm>
        </p:spPr>
        <p:txBody>
          <a:bodyPr>
            <a:normAutofit/>
          </a:bodyPr>
          <a:lstStyle/>
          <a:p>
            <a:r>
              <a:rPr lang="en-US" sz="2000"/>
              <a:t>Download the following project </a:t>
            </a:r>
            <a:r>
              <a:rPr lang="en-US" sz="200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files</a:t>
            </a:r>
            <a:endParaRPr lang="en-US" sz="2000">
              <a:solidFill>
                <a:schemeClr val="accent3"/>
              </a:solidFill>
            </a:endParaRPr>
          </a:p>
          <a:p>
            <a:r>
              <a:rPr lang="en-US" sz="2000"/>
              <a:t>Load them in your browser and make sure that your webpage looks like the provided screenshot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F7278B-21D3-44E1-88A1-5D39A9735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62" y="1156137"/>
            <a:ext cx="5036758" cy="4892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580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2D7C27-CB6F-4F1E-A0F2-4E48FD40C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5" y="1627447"/>
            <a:ext cx="3565112" cy="43763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94D349-F488-4F90-AA6C-D6044A263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296" y="903586"/>
            <a:ext cx="4473576" cy="4879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45DAB-A94F-4CB3-A249-10F390926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6947" y="923732"/>
            <a:ext cx="2064223" cy="19724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5D612E-9B71-4B43-807F-EE80397A567D}"/>
              </a:ext>
            </a:extLst>
          </p:cNvPr>
          <p:cNvCxnSpPr>
            <a:cxnSpLocks/>
          </p:cNvCxnSpPr>
          <p:nvPr/>
        </p:nvCxnSpPr>
        <p:spPr>
          <a:xfrm>
            <a:off x="5159829" y="4384983"/>
            <a:ext cx="13436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9226E2-58EC-435D-B7C5-368097ED5AA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111170" y="1909972"/>
            <a:ext cx="4202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7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9003-4A11-4E4E-B580-E30C3B60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clear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C418-08F8-4DC0-97AE-7810225F2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385656" cy="3318936"/>
          </a:xfrm>
        </p:spPr>
        <p:txBody>
          <a:bodyPr>
            <a:normAutofit/>
          </a:bodyPr>
          <a:lstStyle/>
          <a:p>
            <a:r>
              <a:rPr lang="en-US" sz="2000" dirty="0"/>
              <a:t>The clear attribute ensures that an element is displayed beneath any floated elements on the left or right edge of the page</a:t>
            </a:r>
          </a:p>
          <a:p>
            <a:r>
              <a:rPr lang="en-US" sz="2000" dirty="0"/>
              <a:t>This is a useful attribute for aligning elements beneath a float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8D74D7-8B39-4E9C-A301-21B3D248E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27" y="2653531"/>
            <a:ext cx="6345945" cy="30196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400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BA924-03C1-4B39-9F7E-3F9A1DA9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Topics</a:t>
            </a: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FF933A-0AC3-4EE4-BA83-B7388AB0A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90815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77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B1686E-DABD-4B63-9A28-F7187063C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2" y="1245636"/>
            <a:ext cx="6835405" cy="4366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D1F417-B250-4EAD-89C5-89B030F66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186" y="1245636"/>
            <a:ext cx="2693250" cy="4366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ight Bracket 11">
            <a:extLst>
              <a:ext uri="{FF2B5EF4-FFF2-40B4-BE49-F238E27FC236}">
                <a16:creationId xmlns:a16="http://schemas.microsoft.com/office/drawing/2014/main" id="{9121031A-D43D-49A2-A7A6-7120300361A1}"/>
              </a:ext>
            </a:extLst>
          </p:cNvPr>
          <p:cNvSpPr/>
          <p:nvPr/>
        </p:nvSpPr>
        <p:spPr>
          <a:xfrm>
            <a:off x="5850294" y="4301412"/>
            <a:ext cx="111967" cy="494523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E3B298-5696-4BA9-AD11-7A2D0BABA590}"/>
              </a:ext>
            </a:extLst>
          </p:cNvPr>
          <p:cNvCxnSpPr/>
          <p:nvPr/>
        </p:nvCxnSpPr>
        <p:spPr>
          <a:xfrm>
            <a:off x="5962261" y="4553339"/>
            <a:ext cx="98904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96A5A5-84CD-4CD4-B895-9AD26C3611E4}"/>
              </a:ext>
            </a:extLst>
          </p:cNvPr>
          <p:cNvCxnSpPr>
            <a:cxnSpLocks/>
          </p:cNvCxnSpPr>
          <p:nvPr/>
        </p:nvCxnSpPr>
        <p:spPr>
          <a:xfrm>
            <a:off x="6951306" y="4553339"/>
            <a:ext cx="0" cy="25192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7D6E09EB-0DD7-405B-88AC-9F0787714BCF}"/>
              </a:ext>
            </a:extLst>
          </p:cNvPr>
          <p:cNvSpPr/>
          <p:nvPr/>
        </p:nvSpPr>
        <p:spPr>
          <a:xfrm rot="10800000">
            <a:off x="9545444" y="2152184"/>
            <a:ext cx="137606" cy="253671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138BEF-E0A5-48FF-B8A4-382DF12C7482}"/>
              </a:ext>
            </a:extLst>
          </p:cNvPr>
          <p:cNvCxnSpPr>
            <a:cxnSpLocks/>
          </p:cNvCxnSpPr>
          <p:nvPr/>
        </p:nvCxnSpPr>
        <p:spPr>
          <a:xfrm>
            <a:off x="8887522" y="2274773"/>
            <a:ext cx="6579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C2D046-839E-4ED7-B095-417AD3CB7FCF}"/>
              </a:ext>
            </a:extLst>
          </p:cNvPr>
          <p:cNvCxnSpPr>
            <a:cxnSpLocks/>
          </p:cNvCxnSpPr>
          <p:nvPr/>
        </p:nvCxnSpPr>
        <p:spPr>
          <a:xfrm>
            <a:off x="8887522" y="2274773"/>
            <a:ext cx="0" cy="22310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75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C7A6-5291-4CFE-8A90-D85693AC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80332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grid using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C13C-6D94-4E3C-927E-71373D48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80138"/>
            <a:ext cx="3907220" cy="3195730"/>
          </a:xfrm>
        </p:spPr>
        <p:txBody>
          <a:bodyPr>
            <a:noAutofit/>
          </a:bodyPr>
          <a:lstStyle/>
          <a:p>
            <a:r>
              <a:rPr lang="en-US" sz="2000" dirty="0"/>
              <a:t>Floats can be used to create a grid of elements on a page</a:t>
            </a:r>
          </a:p>
          <a:p>
            <a:r>
              <a:rPr lang="en-US" sz="2000" dirty="0"/>
              <a:t>Some web frameworks build grids using this technique</a:t>
            </a:r>
          </a:p>
          <a:p>
            <a:r>
              <a:rPr lang="en-US" sz="2000" dirty="0"/>
              <a:t>Floats were not designed initially for this type of behavior, so it will take some effort to make this work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036378-9252-41DC-B3EF-6EC5CFD5A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64" y="2091558"/>
            <a:ext cx="5875993" cy="3902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371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BB10-456E-47B8-B2E8-DD43161A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491202" cy="1303867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4F0F5-8BFF-42BE-B129-0E693A6A9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856" y="4239728"/>
            <a:ext cx="3390873" cy="1787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7B7C41E-A557-4D11-88B8-81609B5FD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7" y="1358956"/>
            <a:ext cx="6030845" cy="4668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5EC3B8-5527-48A7-B8BC-A2D038C3811C}"/>
              </a:ext>
            </a:extLst>
          </p:cNvPr>
          <p:cNvSpPr txBox="1"/>
          <p:nvPr/>
        </p:nvSpPr>
        <p:spPr>
          <a:xfrm>
            <a:off x="2505314" y="2705877"/>
            <a:ext cx="1939955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Float three </a:t>
            </a:r>
            <a:r>
              <a:rPr lang="en-US" dirty="0" err="1"/>
              <a:t>divs</a:t>
            </a:r>
            <a:endParaRPr lang="en-US" dirty="0"/>
          </a:p>
          <a:p>
            <a:pPr algn="ctr"/>
            <a:r>
              <a:rPr lang="en-US" dirty="0"/>
              <a:t>to the left edge</a:t>
            </a:r>
          </a:p>
          <a:p>
            <a:pPr algn="ctr"/>
            <a:r>
              <a:rPr lang="en-US" dirty="0"/>
              <a:t>of the page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98C3E8-4387-413C-B88C-F1695E4C9648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475292" y="3629207"/>
            <a:ext cx="0" cy="8401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319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BB10-456E-47B8-B2E8-DD43161A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399520" cy="1303867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303EA-BC4C-419E-823F-180CBE05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7312" y="3070729"/>
            <a:ext cx="8116652" cy="2968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4F0F5-8BFF-42BE-B129-0E693A6A9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34" y="1015733"/>
            <a:ext cx="3390873" cy="1787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4F451D-FECD-46C9-8D3D-94D0CE57963B}"/>
              </a:ext>
            </a:extLst>
          </p:cNvPr>
          <p:cNvSpPr txBox="1"/>
          <p:nvPr/>
        </p:nvSpPr>
        <p:spPr>
          <a:xfrm>
            <a:off x="5455182" y="974351"/>
            <a:ext cx="2028119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 </a:t>
            </a:r>
            <a:r>
              <a:rPr lang="en-US" dirty="0"/>
              <a:t>I'm careful</a:t>
            </a:r>
          </a:p>
          <a:p>
            <a:pPr algn="ctr"/>
            <a:r>
              <a:rPr lang="en-US" dirty="0"/>
              <a:t>to only use 90%</a:t>
            </a:r>
          </a:p>
          <a:p>
            <a:pPr algn="ctr"/>
            <a:r>
              <a:rPr lang="en-US" dirty="0"/>
              <a:t>of the parent</a:t>
            </a:r>
          </a:p>
          <a:p>
            <a:pPr algn="ctr"/>
            <a:r>
              <a:rPr lang="en-US" dirty="0"/>
              <a:t>space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0DE9BC-257D-41C3-A4B3-4771F349E9D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483301" y="1574516"/>
            <a:ext cx="10931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29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A49831-AC71-454F-9494-616204305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822" y="3123180"/>
            <a:ext cx="3390873" cy="1755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AF00-F5C6-40FE-9E1B-D2756812EDAA}"/>
              </a:ext>
            </a:extLst>
          </p:cNvPr>
          <p:cNvSpPr txBox="1">
            <a:spLocks/>
          </p:cNvSpPr>
          <p:nvPr/>
        </p:nvSpPr>
        <p:spPr>
          <a:xfrm>
            <a:off x="1326932" y="987972"/>
            <a:ext cx="4684985" cy="176573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</a:t>
            </a:r>
            <a:r>
              <a:rPr lang="en-US" sz="2000" b="1" dirty="0"/>
              <a:t>float drop</a:t>
            </a:r>
            <a:r>
              <a:rPr lang="en-US" sz="2000" dirty="0"/>
              <a:t> occurs when there is not enough room to display all floated elements on the row they were intended to occupy</a:t>
            </a:r>
          </a:p>
          <a:p>
            <a:r>
              <a:rPr lang="en-US" sz="2000" dirty="0"/>
              <a:t>This may or may not be intentional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21D05-B200-4561-A45B-044546C2B3EC}"/>
              </a:ext>
            </a:extLst>
          </p:cNvPr>
          <p:cNvSpPr txBox="1"/>
          <p:nvPr/>
        </p:nvSpPr>
        <p:spPr>
          <a:xfrm>
            <a:off x="1815460" y="5056332"/>
            <a:ext cx="2304594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</a:t>
            </a:r>
            <a:r>
              <a:rPr lang="en-US" b="1"/>
              <a:t>: </a:t>
            </a:r>
            <a:r>
              <a:rPr lang="en-US"/>
              <a:t>With 3 columns</a:t>
            </a:r>
            <a:r>
              <a:rPr lang="en-US" b="1"/>
              <a:t> </a:t>
            </a:r>
            <a:r>
              <a:rPr lang="en-US"/>
              <a:t>I'm using 99</a:t>
            </a:r>
            <a:r>
              <a:rPr lang="en-US" dirty="0"/>
              <a:t>% of </a:t>
            </a:r>
            <a:r>
              <a:rPr lang="en-US"/>
              <a:t>my  parent's </a:t>
            </a:r>
            <a:r>
              <a:rPr lang="en-US" dirty="0"/>
              <a:t>space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92436D-07C3-41A9-B90A-9AF0DCE9CE92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967757" y="3752193"/>
            <a:ext cx="0" cy="13041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EB12E16-A462-4A2A-AA5E-DE69229C6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5131" y="1091969"/>
            <a:ext cx="5005976" cy="3778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10FDDA-C15C-40E3-B804-60372CE74265}"/>
              </a:ext>
            </a:extLst>
          </p:cNvPr>
          <p:cNvSpPr txBox="1"/>
          <p:nvPr/>
        </p:nvSpPr>
        <p:spPr>
          <a:xfrm>
            <a:off x="8777962" y="5255227"/>
            <a:ext cx="233749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This float "dropped"</a:t>
            </a:r>
          </a:p>
          <a:p>
            <a:pPr algn="ctr"/>
            <a:r>
              <a:rPr lang="en-US" dirty="0"/>
              <a:t>to the next line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19EA0A-C09A-4662-AA47-27E7459C0B7D}"/>
              </a:ext>
            </a:extLst>
          </p:cNvPr>
          <p:cNvCxnSpPr>
            <a:stCxn id="7" idx="0"/>
          </p:cNvCxnSpPr>
          <p:nvPr/>
        </p:nvCxnSpPr>
        <p:spPr>
          <a:xfrm flipV="1">
            <a:off x="9946711" y="4870969"/>
            <a:ext cx="0" cy="384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8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0264-6ADB-4376-86AE-55EF9371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889169" cy="1303867"/>
          </a:xfrm>
        </p:spPr>
        <p:txBody>
          <a:bodyPr/>
          <a:lstStyle/>
          <a:p>
            <a:r>
              <a:rPr lang="en-US" dirty="0"/>
              <a:t>Box-sizing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F3338-9C59-478A-B79B-0C3553D6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38096"/>
            <a:ext cx="5347137" cy="2406869"/>
          </a:xfrm>
        </p:spPr>
        <p:txBody>
          <a:bodyPr>
            <a:normAutofit/>
          </a:bodyPr>
          <a:lstStyle/>
          <a:p>
            <a:r>
              <a:rPr lang="en-US" sz="1800" dirty="0"/>
              <a:t>The float drop occurs because the content of each div is set to 33% of the space available and then the padding exceeds that space</a:t>
            </a:r>
          </a:p>
          <a:p>
            <a:r>
              <a:rPr lang="en-US" sz="1800" dirty="0"/>
              <a:t>We can prevent this behavior using the box-sizing style which will measure the width/height of an element by including the padding</a:t>
            </a:r>
          </a:p>
          <a:p>
            <a:r>
              <a:rPr lang="en-US" sz="1800" dirty="0"/>
              <a:t>Format: </a:t>
            </a:r>
            <a:r>
              <a:rPr lang="en-US" sz="1800" b="1" dirty="0" err="1">
                <a:solidFill>
                  <a:schemeClr val="tx1"/>
                </a:solidFill>
              </a:rPr>
              <a:t>elem</a:t>
            </a:r>
            <a:r>
              <a:rPr lang="en-US" sz="1800" b="1" dirty="0">
                <a:solidFill>
                  <a:schemeClr val="tx1"/>
                </a:solidFill>
              </a:rPr>
              <a:t> { box sizing: border-box; }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22A18E-30B4-41DA-B9B6-45D06D92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64" y="1521319"/>
            <a:ext cx="4315258" cy="4589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EA8B566-3275-431B-8B77-A20877E93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44" y="5208499"/>
            <a:ext cx="1501743" cy="902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8977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1A58-0A44-4798-81DC-89D2C33C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642943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Fixing the float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9C6C-5E32-4C00-90A5-5DD494A6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64220"/>
            <a:ext cx="4779578" cy="3111647"/>
          </a:xfrm>
        </p:spPr>
        <p:txBody>
          <a:bodyPr>
            <a:normAutofit/>
          </a:bodyPr>
          <a:lstStyle/>
          <a:p>
            <a:r>
              <a:rPr lang="en-US" sz="2000" dirty="0"/>
              <a:t>Nest elements in a parent tag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divs</a:t>
            </a:r>
            <a:r>
              <a:rPr lang="en-US" sz="2000" dirty="0"/>
              <a:t> used for each column should NOT have a margin (which is not included in the box-sizing consideration)</a:t>
            </a:r>
          </a:p>
          <a:p>
            <a:r>
              <a:rPr lang="en-US" sz="2000" dirty="0"/>
              <a:t>Add the box-sizing style as border-box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DEC8C-6983-4E2C-92BB-FC7652628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693" y="838046"/>
            <a:ext cx="4540129" cy="3649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C49BC6-AB36-4197-930F-B778044C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03" y="3564861"/>
            <a:ext cx="2949910" cy="24889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0389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D3CB93C-F7F0-4BAA-9C9E-60E565375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09" y="1410943"/>
            <a:ext cx="9810044" cy="3420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219AAE-8DDF-4968-B29C-D7C53911C5FF}"/>
              </a:ext>
            </a:extLst>
          </p:cNvPr>
          <p:cNvSpPr txBox="1"/>
          <p:nvPr/>
        </p:nvSpPr>
        <p:spPr>
          <a:xfrm>
            <a:off x="4850068" y="5505747"/>
            <a:ext cx="2480167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33% of parent space</a:t>
            </a:r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39C1C636-AEE0-4E44-B364-5E1C5DDD2B73}"/>
              </a:ext>
            </a:extLst>
          </p:cNvPr>
          <p:cNvSpPr/>
          <p:nvPr/>
        </p:nvSpPr>
        <p:spPr>
          <a:xfrm rot="16200000">
            <a:off x="2735125" y="3394379"/>
            <a:ext cx="141186" cy="316641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598D09CD-37A5-4FBE-9727-CD14D87ED1CC}"/>
              </a:ext>
            </a:extLst>
          </p:cNvPr>
          <p:cNvSpPr/>
          <p:nvPr/>
        </p:nvSpPr>
        <p:spPr>
          <a:xfrm rot="16200000">
            <a:off x="6019559" y="3431759"/>
            <a:ext cx="141186" cy="309166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E8D8041E-85B1-4B3A-94FC-7ABF30ACB2AF}"/>
              </a:ext>
            </a:extLst>
          </p:cNvPr>
          <p:cNvSpPr/>
          <p:nvPr/>
        </p:nvSpPr>
        <p:spPr>
          <a:xfrm rot="16200000">
            <a:off x="9303993" y="3394379"/>
            <a:ext cx="141187" cy="316641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10182A-7BE4-40AD-8E4A-45C15F6BC128}"/>
              </a:ext>
            </a:extLst>
          </p:cNvPr>
          <p:cNvCxnSpPr>
            <a:cxnSpLocks/>
            <a:stCxn id="3" idx="0"/>
            <a:endCxn id="4" idx="1"/>
          </p:cNvCxnSpPr>
          <p:nvPr/>
        </p:nvCxnSpPr>
        <p:spPr>
          <a:xfrm flipH="1" flipV="1">
            <a:off x="2805719" y="5048182"/>
            <a:ext cx="3284433" cy="457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D7FBA9-FEA6-40FE-9B26-4F1CC44ED845}"/>
              </a:ext>
            </a:extLst>
          </p:cNvPr>
          <p:cNvCxnSpPr>
            <a:cxnSpLocks/>
            <a:stCxn id="3" idx="0"/>
            <a:endCxn id="5" idx="1"/>
          </p:cNvCxnSpPr>
          <p:nvPr/>
        </p:nvCxnSpPr>
        <p:spPr>
          <a:xfrm flipV="1">
            <a:off x="6090152" y="5048182"/>
            <a:ext cx="0" cy="457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F1004-C077-4900-8D56-63101ECB8CD3}"/>
              </a:ext>
            </a:extLst>
          </p:cNvPr>
          <p:cNvCxnSpPr>
            <a:cxnSpLocks/>
            <a:stCxn id="3" idx="0"/>
            <a:endCxn id="6" idx="1"/>
          </p:cNvCxnSpPr>
          <p:nvPr/>
        </p:nvCxnSpPr>
        <p:spPr>
          <a:xfrm flipV="1">
            <a:off x="6090152" y="5048182"/>
            <a:ext cx="3284435" cy="457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29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792B9C-2146-4371-A528-FD091731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Types of layouts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2D79-3A67-4FE9-A0FD-93FEF5C35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CSS Layouts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1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6F7A-72ED-4A00-9ABB-79BD3221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3" y="982132"/>
            <a:ext cx="4256312" cy="1303867"/>
          </a:xfrm>
        </p:spPr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3702-7A9C-4554-BD57-8E5A90B1E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256313" cy="3318936"/>
          </a:xfrm>
        </p:spPr>
        <p:txBody>
          <a:bodyPr>
            <a:noAutofit/>
          </a:bodyPr>
          <a:lstStyle/>
          <a:p>
            <a:r>
              <a:rPr lang="en-US" sz="2000" dirty="0"/>
              <a:t>When writing web pages it can be useful to use filler text</a:t>
            </a:r>
          </a:p>
          <a:p>
            <a:r>
              <a:rPr lang="en-US" sz="2000" dirty="0"/>
              <a:t>This is especially useful when working with layouts as you can see the text that would be part of your page</a:t>
            </a:r>
          </a:p>
          <a:p>
            <a:r>
              <a:rPr lang="en-US" sz="2000" dirty="0"/>
              <a:t>We often call this "lorem ipsum" content</a:t>
            </a:r>
          </a:p>
          <a:p>
            <a:r>
              <a:rPr lang="en-US" sz="2000" dirty="0"/>
              <a:t>Lorem ipsum generator: </a:t>
            </a:r>
            <a:r>
              <a:rPr lang="en-US" sz="2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2000" dirty="0">
              <a:solidFill>
                <a:schemeClr val="accent3"/>
              </a:solidFill>
            </a:endParaRPr>
          </a:p>
        </p:txBody>
      </p:sp>
      <p:pic>
        <p:nvPicPr>
          <p:cNvPr id="6" name="Picture 5" descr="A close up of a newspaper&#10;&#10;Description automatically generated">
            <a:extLst>
              <a:ext uri="{FF2B5EF4-FFF2-40B4-BE49-F238E27FC236}">
                <a16:creationId xmlns:a16="http://schemas.microsoft.com/office/drawing/2014/main" id="{47B337BA-C81A-4A61-95B2-5C5DC58E8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96" y="1634065"/>
            <a:ext cx="5612100" cy="4506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969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EA24-CA24-4134-B0FC-A04A3C74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layouts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BD17-F2F3-4317-BAFD-8DAA9A07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33868"/>
            <a:ext cx="4163007" cy="3141999"/>
          </a:xfrm>
        </p:spPr>
        <p:txBody>
          <a:bodyPr>
            <a:normAutofit/>
          </a:bodyPr>
          <a:lstStyle/>
          <a:p>
            <a:r>
              <a:rPr lang="en-US" sz="2000" dirty="0"/>
              <a:t>A fixed layout is one where the page elements are always the same width</a:t>
            </a:r>
          </a:p>
          <a:p>
            <a:r>
              <a:rPr lang="en-US" sz="2000" dirty="0"/>
              <a:t>This type of layout is inflexible and does not show up well on mobile devices without some adjustments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702E4A-9EBC-4750-87FC-5BCFA5485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10" y="2563355"/>
            <a:ext cx="5503246" cy="3536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68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BC05-24FA-4223-8454-2E2DCF7C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A2232-093C-4135-B76D-2F70CB8C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Autofit/>
          </a:bodyPr>
          <a:lstStyle/>
          <a:p>
            <a:r>
              <a:rPr lang="en-US" sz="2000" dirty="0"/>
              <a:t>Each element in a fixed layout is given a width, typically in pixels</a:t>
            </a:r>
          </a:p>
          <a:p>
            <a:r>
              <a:rPr lang="en-US" sz="2000" dirty="0"/>
              <a:t>The page width is also fixed, with automatic margins to center the page content</a:t>
            </a:r>
          </a:p>
          <a:p>
            <a:r>
              <a:rPr lang="en-US" sz="2000" dirty="0"/>
              <a:t>It is expected that users then use the zoom features on their browser to adjust content width</a:t>
            </a:r>
          </a:p>
          <a:p>
            <a:endParaRPr lang="en-US" sz="20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921AFE-49C1-4B20-8905-2265AC6B5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7" y="2650196"/>
            <a:ext cx="4512388" cy="33842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776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CE215C-8F2B-418F-82E7-B759EBEC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51" y="949527"/>
            <a:ext cx="7007001" cy="1782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0E361A-25F5-4C05-BCB6-A36032BBF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47" y="2929199"/>
            <a:ext cx="7007005" cy="1563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80ECD94-B0F1-41EC-9F65-3A7E0145D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49" y="4659373"/>
            <a:ext cx="7007003" cy="1251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A5E134-ADA0-4C2E-AF18-2265BF6FB313}"/>
              </a:ext>
            </a:extLst>
          </p:cNvPr>
          <p:cNvSpPr txBox="1"/>
          <p:nvPr/>
        </p:nvSpPr>
        <p:spPr>
          <a:xfrm>
            <a:off x="2500750" y="3341657"/>
            <a:ext cx="1104790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Browser</a:t>
            </a:r>
          </a:p>
          <a:p>
            <a:pPr algn="ctr"/>
            <a:r>
              <a:rPr lang="en-US" sz="1400" dirty="0"/>
              <a:t>zoom</a:t>
            </a:r>
          </a:p>
          <a:p>
            <a:pPr algn="ctr"/>
            <a:r>
              <a:rPr lang="en-US" sz="1400" dirty="0"/>
              <a:t>(control +/-)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4C93A1-8BBA-44A8-BA2B-C2AD15DD7B3E}"/>
              </a:ext>
            </a:extLst>
          </p:cNvPr>
          <p:cNvCxnSpPr>
            <a:stCxn id="5" idx="3"/>
          </p:cNvCxnSpPr>
          <p:nvPr/>
        </p:nvCxnSpPr>
        <p:spPr>
          <a:xfrm>
            <a:off x="3605540" y="3710989"/>
            <a:ext cx="11943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558E12-F763-49E4-BE6A-9C769721056F}"/>
              </a:ext>
            </a:extLst>
          </p:cNvPr>
          <p:cNvCxnSpPr>
            <a:cxnSpLocks/>
          </p:cNvCxnSpPr>
          <p:nvPr/>
        </p:nvCxnSpPr>
        <p:spPr>
          <a:xfrm>
            <a:off x="3792209" y="1840768"/>
            <a:ext cx="6655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739891-0A51-48D6-842F-38F57A9C9AF5}"/>
              </a:ext>
            </a:extLst>
          </p:cNvPr>
          <p:cNvCxnSpPr>
            <a:cxnSpLocks/>
          </p:cNvCxnSpPr>
          <p:nvPr/>
        </p:nvCxnSpPr>
        <p:spPr>
          <a:xfrm>
            <a:off x="3792209" y="5285371"/>
            <a:ext cx="15692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C0AFD9-F462-40BB-A48A-5862FFA97EF5}"/>
              </a:ext>
            </a:extLst>
          </p:cNvPr>
          <p:cNvCxnSpPr/>
          <p:nvPr/>
        </p:nvCxnSpPr>
        <p:spPr>
          <a:xfrm>
            <a:off x="3792209" y="1840768"/>
            <a:ext cx="0" cy="3444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96D518-0A0A-4D9F-8810-16E381C094DC}"/>
              </a:ext>
            </a:extLst>
          </p:cNvPr>
          <p:cNvSpPr txBox="1"/>
          <p:nvPr/>
        </p:nvSpPr>
        <p:spPr>
          <a:xfrm>
            <a:off x="867483" y="949527"/>
            <a:ext cx="2437773" cy="1077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Fixed layouts are typically adjusted by the user through the zoom features in a browser</a:t>
            </a:r>
          </a:p>
        </p:txBody>
      </p:sp>
    </p:spTree>
    <p:extLst>
      <p:ext uri="{BB962C8B-B14F-4D97-AF65-F5344CB8AC3E}">
        <p14:creationId xmlns:p14="http://schemas.microsoft.com/office/powerpoint/2010/main" val="289419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40E4-9DA7-4FDD-9151-EC22EF3E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920840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Column layouts </a:t>
            </a:r>
            <a:br>
              <a:rPr lang="en-US" dirty="0"/>
            </a:br>
            <a:r>
              <a:rPr lang="en-US" dirty="0"/>
              <a:t>using inline-block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7112B-7DD8-4E30-9C32-52317681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26422"/>
            <a:ext cx="4920840" cy="3149446"/>
          </a:xfrm>
        </p:spPr>
        <p:txBody>
          <a:bodyPr>
            <a:normAutofit/>
          </a:bodyPr>
          <a:lstStyle/>
          <a:p>
            <a:r>
              <a:rPr lang="en-US" sz="2000" dirty="0"/>
              <a:t>If you have a simple set of columns you can declare grouping elements as inline block so that they are displayed side-by-side</a:t>
            </a:r>
          </a:p>
          <a:p>
            <a:r>
              <a:rPr lang="en-US" sz="2000" dirty="0"/>
              <a:t>In a fixed layout these elements would each have a specific width,  typically in pixels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69A5D6-F51B-4793-96DF-5D4D4F204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46" y="1270034"/>
            <a:ext cx="3165857" cy="1847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99D273-5723-40F5-ABE9-3AB50C494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59" y="3313650"/>
            <a:ext cx="4688444" cy="2807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C6F8F6-EAAC-44D8-AF87-B65197EB1292}"/>
              </a:ext>
            </a:extLst>
          </p:cNvPr>
          <p:cNvSpPr/>
          <p:nvPr/>
        </p:nvSpPr>
        <p:spPr>
          <a:xfrm>
            <a:off x="8875552" y="2290194"/>
            <a:ext cx="2055303" cy="218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7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20E3-3CAA-4F54-8004-BDFA4A11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417501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Fixed layouts on a mobile device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22B47F-BE0D-4696-8A3D-2D2905FD4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92866"/>
            <a:ext cx="4800599" cy="3183002"/>
          </a:xfrm>
        </p:spPr>
        <p:txBody>
          <a:bodyPr>
            <a:normAutofit/>
          </a:bodyPr>
          <a:lstStyle/>
          <a:p>
            <a:r>
              <a:rPr lang="en-US" sz="2000" dirty="0"/>
              <a:t>Fixed width layouts do not usually work well on mobile devices due to the decreased width of the screen</a:t>
            </a:r>
          </a:p>
          <a:p>
            <a:r>
              <a:rPr lang="en-US" sz="2000" b="1" dirty="0"/>
              <a:t>Note: </a:t>
            </a:r>
            <a:r>
              <a:rPr lang="en-US" sz="2000" dirty="0"/>
              <a:t>This can be overcome with media queries (more on this later)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83C9E9-3202-4999-9C78-42936D088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93" y="1754731"/>
            <a:ext cx="2085415" cy="4376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6AE42EC8-08CF-44DD-A795-BAF84B246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2" y="1754731"/>
            <a:ext cx="2078748" cy="43763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926D9D-85C3-483B-9F74-DE2DBFCBA859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8359908" y="3942887"/>
            <a:ext cx="8284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A5E3BC-78FD-4BB6-B2E8-B47E28C3965C}"/>
              </a:ext>
            </a:extLst>
          </p:cNvPr>
          <p:cNvSpPr txBox="1"/>
          <p:nvPr/>
        </p:nvSpPr>
        <p:spPr>
          <a:xfrm>
            <a:off x="8462200" y="4075560"/>
            <a:ext cx="623889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804992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702</Words>
  <Application>Microsoft Office PowerPoint</Application>
  <PresentationFormat>Widescreen</PresentationFormat>
  <Paragraphs>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CSS Layouts</vt:lpstr>
      <vt:lpstr>Topics</vt:lpstr>
      <vt:lpstr>Types of layouts</vt:lpstr>
      <vt:lpstr>Lorem ipsum</vt:lpstr>
      <vt:lpstr>Fixed layouts</vt:lpstr>
      <vt:lpstr>Fixed layout</vt:lpstr>
      <vt:lpstr>PowerPoint Presentation</vt:lpstr>
      <vt:lpstr>Column layouts  using inline-block</vt:lpstr>
      <vt:lpstr>Fixed layouts on a mobile device</vt:lpstr>
      <vt:lpstr>Fluid layouts</vt:lpstr>
      <vt:lpstr>Fluid layout</vt:lpstr>
      <vt:lpstr>Using percentages</vt:lpstr>
      <vt:lpstr>PowerPoint Presentation</vt:lpstr>
      <vt:lpstr>Fluid layouts on mobile devices</vt:lpstr>
      <vt:lpstr>Floats</vt:lpstr>
      <vt:lpstr>Floating content</vt:lpstr>
      <vt:lpstr>Example</vt:lpstr>
      <vt:lpstr>PowerPoint Presentation</vt:lpstr>
      <vt:lpstr>The clear attribute</vt:lpstr>
      <vt:lpstr>PowerPoint Presentation</vt:lpstr>
      <vt:lpstr>Creating a grid using floats</vt:lpstr>
      <vt:lpstr>Example</vt:lpstr>
      <vt:lpstr>Example</vt:lpstr>
      <vt:lpstr>PowerPoint Presentation</vt:lpstr>
      <vt:lpstr>Box-sizing</vt:lpstr>
      <vt:lpstr>Fixing the float drop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 Layouts</dc:title>
  <dc:creator>Josh</dc:creator>
  <cp:lastModifiedBy>Fauzia Ameeri</cp:lastModifiedBy>
  <cp:revision>22</cp:revision>
  <dcterms:created xsi:type="dcterms:W3CDTF">2020-07-21T16:27:43Z</dcterms:created>
  <dcterms:modified xsi:type="dcterms:W3CDTF">2024-09-06T20:07:43Z</dcterms:modified>
</cp:coreProperties>
</file>