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9" r:id="rId1"/>
  </p:sldMasterIdLst>
  <p:sldIdLst>
    <p:sldId id="380" r:id="rId2"/>
    <p:sldId id="413" r:id="rId3"/>
    <p:sldId id="426" r:id="rId4"/>
    <p:sldId id="427" r:id="rId5"/>
    <p:sldId id="428" r:id="rId6"/>
    <p:sldId id="429" r:id="rId7"/>
    <p:sldId id="430" r:id="rId8"/>
    <p:sldId id="431"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a:srgbClr val="FFFFFF"/>
    <a:srgbClr val="F4979D"/>
    <a:srgbClr val="AAE7F0"/>
    <a:srgbClr val="0091F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8571" autoAdjust="0"/>
    <p:restoredTop sz="94660"/>
  </p:normalViewPr>
  <p:slideViewPr>
    <p:cSldViewPr snapToGrid="0">
      <p:cViewPr varScale="1">
        <p:scale>
          <a:sx n="82" d="100"/>
          <a:sy n="82" d="100"/>
        </p:scale>
        <p:origin x="9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diagrams/_rels/data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diagrams/_rels/drawing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diagrams/colors1.xml><?xml version="1.0" encoding="utf-8"?>
<dgm:colorsDef xmlns:dgm="http://schemas.openxmlformats.org/drawingml/2006/diagram" xmlns:a="http://schemas.openxmlformats.org/drawingml/2006/main" uniqueId="urn:microsoft.com/office/officeart/2018/5/colors/Iconchunking_neutralicontext_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bg1"/>
    </dgm:fillClrLst>
    <dgm:linClrLst meth="repeat">
      <a:schemeClr val="lt2">
        <a:alpha val="0"/>
      </a:schemeClr>
    </dgm:linClrLst>
    <dgm:effectClrLst/>
    <dgm:txLinClrLst/>
    <dgm:txFillClrLst meth="repeat">
      <a:schemeClr val="dk1"/>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dgm:fillClrLst>
    <dgm:linClrLst meth="repeat">
      <a:schemeClr val="lt2">
        <a:alpha val="0"/>
      </a:schemeClr>
    </dgm:linClrLst>
    <dgm:effectClrLst/>
    <dgm:txLinClrLst/>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bg1"/>
    </dgm:txFillClrLst>
    <dgm:txEffectClrLst/>
  </dgm:styleLbl>
</dgm:colorsDef>
</file>

<file path=ppt/diagrams/data1.xml><?xml version="1.0" encoding="utf-8"?>
<dgm:dataModel xmlns:dgm="http://schemas.openxmlformats.org/drawingml/2006/diagram" xmlns:a="http://schemas.openxmlformats.org/drawingml/2006/main">
  <dgm:ptLst>
    <dgm:pt modelId="{FA28D99B-15ED-4452-916B-83F591A2E119}" type="doc">
      <dgm:prSet loTypeId="urn:microsoft.com/office/officeart/2018/2/layout/IconVerticalSolidList" loCatId="icon" qsTypeId="urn:microsoft.com/office/officeart/2005/8/quickstyle/simple1" qsCatId="simple" csTypeId="urn:microsoft.com/office/officeart/2018/5/colors/Iconchunking_neutralicontext_accent0_3" csCatId="mainScheme" phldr="1"/>
      <dgm:spPr/>
      <dgm:t>
        <a:bodyPr/>
        <a:lstStyle/>
        <a:p>
          <a:endParaRPr lang="en-US"/>
        </a:p>
      </dgm:t>
    </dgm:pt>
    <dgm:pt modelId="{BDC26E17-2D03-47C7-81F3-59ECDAF38B76}">
      <dgm:prSet/>
      <dgm:spPr/>
      <dgm:t>
        <a:bodyPr/>
        <a:lstStyle/>
        <a:p>
          <a:r>
            <a:rPr lang="en-US" dirty="0">
              <a:latin typeface="Times New Roman" panose="02020603050405020304" pitchFamily="18" charset="0"/>
              <a:cs typeface="Times New Roman" panose="02020603050405020304" pitchFamily="18" charset="0"/>
            </a:rPr>
            <a:t>Viewport</a:t>
          </a:r>
        </a:p>
      </dgm:t>
    </dgm:pt>
    <dgm:pt modelId="{310EDCF2-D8A1-42CB-A80C-0DC2E6062832}" type="parTrans" cxnId="{4A1AA78E-A957-493B-9424-B9D52A9FA8D8}">
      <dgm:prSet/>
      <dgm:spPr/>
      <dgm:t>
        <a:bodyPr/>
        <a:lstStyle/>
        <a:p>
          <a:endParaRPr lang="en-US"/>
        </a:p>
      </dgm:t>
    </dgm:pt>
    <dgm:pt modelId="{C9EE40F2-8250-40BD-BF25-D8E88436202E}" type="sibTrans" cxnId="{4A1AA78E-A957-493B-9424-B9D52A9FA8D8}">
      <dgm:prSet/>
      <dgm:spPr/>
      <dgm:t>
        <a:bodyPr/>
        <a:lstStyle/>
        <a:p>
          <a:endParaRPr lang="en-US"/>
        </a:p>
      </dgm:t>
    </dgm:pt>
    <dgm:pt modelId="{66F91C08-9DCC-4DFA-B11A-9B9B3BF0EBA4}">
      <dgm:prSet/>
      <dgm:spPr/>
      <dgm:t>
        <a:bodyPr/>
        <a:lstStyle/>
        <a:p>
          <a:r>
            <a:rPr lang="en-US" dirty="0">
              <a:latin typeface="Times New Roman" panose="02020603050405020304" pitchFamily="18" charset="0"/>
              <a:cs typeface="Times New Roman" panose="02020603050405020304" pitchFamily="18" charset="0"/>
            </a:rPr>
            <a:t>Media Queries </a:t>
          </a:r>
        </a:p>
      </dgm:t>
    </dgm:pt>
    <dgm:pt modelId="{15552A85-3BB0-4860-89B6-3239616F91BF}" type="parTrans" cxnId="{49798463-2051-48A0-AF76-5A68F0822198}">
      <dgm:prSet/>
      <dgm:spPr/>
      <dgm:t>
        <a:bodyPr/>
        <a:lstStyle/>
        <a:p>
          <a:endParaRPr lang="en-US"/>
        </a:p>
      </dgm:t>
    </dgm:pt>
    <dgm:pt modelId="{03112214-2E30-4453-BB7A-AD6A6CD26743}" type="sibTrans" cxnId="{49798463-2051-48A0-AF76-5A68F0822198}">
      <dgm:prSet/>
      <dgm:spPr/>
      <dgm:t>
        <a:bodyPr/>
        <a:lstStyle/>
        <a:p>
          <a:endParaRPr lang="en-US"/>
        </a:p>
      </dgm:t>
    </dgm:pt>
    <dgm:pt modelId="{49ABA28B-F9D2-45AC-A27B-33C1B8454B42}">
      <dgm:prSet/>
      <dgm:spPr/>
      <dgm:t>
        <a:bodyPr/>
        <a:lstStyle/>
        <a:p>
          <a:r>
            <a:rPr lang="en-US" dirty="0">
              <a:latin typeface="Times New Roman" panose="02020603050405020304" pitchFamily="18" charset="0"/>
              <a:cs typeface="Times New Roman" panose="02020603050405020304" pitchFamily="18" charset="0"/>
            </a:rPr>
            <a:t>Images &amp; Videos</a:t>
          </a:r>
        </a:p>
      </dgm:t>
    </dgm:pt>
    <dgm:pt modelId="{FE0B892B-C4BC-4AE9-BB4C-97EAFE0228E8}" type="parTrans" cxnId="{2F501ED3-DBE7-4C3C-8C73-FC636BDB9C8F}">
      <dgm:prSet/>
      <dgm:spPr/>
      <dgm:t>
        <a:bodyPr/>
        <a:lstStyle/>
        <a:p>
          <a:endParaRPr lang="en-US"/>
        </a:p>
      </dgm:t>
    </dgm:pt>
    <dgm:pt modelId="{BBFC5707-4E72-43A6-8F71-B06B587A5BF8}" type="sibTrans" cxnId="{2F501ED3-DBE7-4C3C-8C73-FC636BDB9C8F}">
      <dgm:prSet/>
      <dgm:spPr/>
      <dgm:t>
        <a:bodyPr/>
        <a:lstStyle/>
        <a:p>
          <a:endParaRPr lang="en-US"/>
        </a:p>
      </dgm:t>
    </dgm:pt>
    <dgm:pt modelId="{65C8F235-B139-4CE1-859E-57AA1B7DB933}" type="pres">
      <dgm:prSet presAssocID="{FA28D99B-15ED-4452-916B-83F591A2E119}" presName="root" presStyleCnt="0">
        <dgm:presLayoutVars>
          <dgm:dir/>
          <dgm:resizeHandles val="exact"/>
        </dgm:presLayoutVars>
      </dgm:prSet>
      <dgm:spPr/>
    </dgm:pt>
    <dgm:pt modelId="{C56D4CCB-BAE3-48A2-B2E7-C4A494427CA3}" type="pres">
      <dgm:prSet presAssocID="{BDC26E17-2D03-47C7-81F3-59ECDAF38B76}" presName="compNode" presStyleCnt="0"/>
      <dgm:spPr/>
    </dgm:pt>
    <dgm:pt modelId="{AEB2C6D8-B178-4E1D-A04B-75ED22E61230}" type="pres">
      <dgm:prSet presAssocID="{BDC26E17-2D03-47C7-81F3-59ECDAF38B76}" presName="bgRect" presStyleLbl="bgShp" presStyleIdx="0" presStyleCnt="3"/>
      <dgm:spPr/>
    </dgm:pt>
    <dgm:pt modelId="{4FEE2261-3D81-4714-9BB1-CFCDE30A296A}" type="pres">
      <dgm:prSet presAssocID="{BDC26E17-2D03-47C7-81F3-59ECDAF38B76}"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File HTML"/>
        </a:ext>
      </dgm:extLst>
    </dgm:pt>
    <dgm:pt modelId="{9386EC08-B726-4B56-B842-6569A2EC724A}" type="pres">
      <dgm:prSet presAssocID="{BDC26E17-2D03-47C7-81F3-59ECDAF38B76}" presName="spaceRect" presStyleCnt="0"/>
      <dgm:spPr/>
    </dgm:pt>
    <dgm:pt modelId="{3C1A9B4B-96CE-4A02-B943-ACCEEC6BFB94}" type="pres">
      <dgm:prSet presAssocID="{BDC26E17-2D03-47C7-81F3-59ECDAF38B76}" presName="parTx" presStyleLbl="revTx" presStyleIdx="0" presStyleCnt="3">
        <dgm:presLayoutVars>
          <dgm:chMax val="0"/>
          <dgm:chPref val="0"/>
        </dgm:presLayoutVars>
      </dgm:prSet>
      <dgm:spPr/>
    </dgm:pt>
    <dgm:pt modelId="{296DB293-138C-4031-AC77-F0D99BFF24B8}" type="pres">
      <dgm:prSet presAssocID="{C9EE40F2-8250-40BD-BF25-D8E88436202E}" presName="sibTrans" presStyleCnt="0"/>
      <dgm:spPr/>
    </dgm:pt>
    <dgm:pt modelId="{DA4E9DEB-9BF9-4B2F-98EF-177B4E9F9EE7}" type="pres">
      <dgm:prSet presAssocID="{66F91C08-9DCC-4DFA-B11A-9B9B3BF0EBA4}" presName="compNode" presStyleCnt="0"/>
      <dgm:spPr/>
    </dgm:pt>
    <dgm:pt modelId="{07E77D47-99A5-4FB5-A43F-6036B52FCC74}" type="pres">
      <dgm:prSet presAssocID="{66F91C08-9DCC-4DFA-B11A-9B9B3BF0EBA4}" presName="bgRect" presStyleLbl="bgShp" presStyleIdx="1" presStyleCnt="3"/>
      <dgm:spPr/>
    </dgm:pt>
    <dgm:pt modelId="{33EC79D7-146C-4778-BD14-D6353C8E790F}" type="pres">
      <dgm:prSet presAssocID="{66F91C08-9DCC-4DFA-B11A-9B9B3BF0EBA4}"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Website"/>
        </a:ext>
      </dgm:extLst>
    </dgm:pt>
    <dgm:pt modelId="{47C28B2F-8320-42D9-89A3-488D8314AFC2}" type="pres">
      <dgm:prSet presAssocID="{66F91C08-9DCC-4DFA-B11A-9B9B3BF0EBA4}" presName="spaceRect" presStyleCnt="0"/>
      <dgm:spPr/>
    </dgm:pt>
    <dgm:pt modelId="{3BA5F9F6-693C-456E-BB98-FF9E5E36C3DE}" type="pres">
      <dgm:prSet presAssocID="{66F91C08-9DCC-4DFA-B11A-9B9B3BF0EBA4}" presName="parTx" presStyleLbl="revTx" presStyleIdx="1" presStyleCnt="3">
        <dgm:presLayoutVars>
          <dgm:chMax val="0"/>
          <dgm:chPref val="0"/>
        </dgm:presLayoutVars>
      </dgm:prSet>
      <dgm:spPr/>
    </dgm:pt>
    <dgm:pt modelId="{D6E42D59-8922-4E55-AED1-1CEAD3DEF051}" type="pres">
      <dgm:prSet presAssocID="{03112214-2E30-4453-BB7A-AD6A6CD26743}" presName="sibTrans" presStyleCnt="0"/>
      <dgm:spPr/>
    </dgm:pt>
    <dgm:pt modelId="{05113086-FD5D-410D-8080-3E24B7152151}" type="pres">
      <dgm:prSet presAssocID="{49ABA28B-F9D2-45AC-A27B-33C1B8454B42}" presName="compNode" presStyleCnt="0"/>
      <dgm:spPr/>
    </dgm:pt>
    <dgm:pt modelId="{A54346F5-4DE1-4E36-A4FB-D18241CBF122}" type="pres">
      <dgm:prSet presAssocID="{49ABA28B-F9D2-45AC-A27B-33C1B8454B42}" presName="bgRect" presStyleLbl="bgShp" presStyleIdx="2" presStyleCnt="3"/>
      <dgm:spPr/>
    </dgm:pt>
    <dgm:pt modelId="{D97AA1B5-DC95-4CE1-B4B4-550C42184950}" type="pres">
      <dgm:prSet presAssocID="{49ABA28B-F9D2-45AC-A27B-33C1B8454B42}"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Plain Text"/>
        </a:ext>
      </dgm:extLst>
    </dgm:pt>
    <dgm:pt modelId="{CE6F050E-F778-4E52-9E13-591A2AA25844}" type="pres">
      <dgm:prSet presAssocID="{49ABA28B-F9D2-45AC-A27B-33C1B8454B42}" presName="spaceRect" presStyleCnt="0"/>
      <dgm:spPr/>
    </dgm:pt>
    <dgm:pt modelId="{A120DD3C-55DF-4123-8048-61AA980529AE}" type="pres">
      <dgm:prSet presAssocID="{49ABA28B-F9D2-45AC-A27B-33C1B8454B42}" presName="parTx" presStyleLbl="revTx" presStyleIdx="2" presStyleCnt="3">
        <dgm:presLayoutVars>
          <dgm:chMax val="0"/>
          <dgm:chPref val="0"/>
        </dgm:presLayoutVars>
      </dgm:prSet>
      <dgm:spPr/>
    </dgm:pt>
  </dgm:ptLst>
  <dgm:cxnLst>
    <dgm:cxn modelId="{68F4AA35-767E-490A-9A35-30EC5B075240}" type="presOf" srcId="{BDC26E17-2D03-47C7-81F3-59ECDAF38B76}" destId="{3C1A9B4B-96CE-4A02-B943-ACCEEC6BFB94}" srcOrd="0" destOrd="0" presId="urn:microsoft.com/office/officeart/2018/2/layout/IconVerticalSolidList"/>
    <dgm:cxn modelId="{49798463-2051-48A0-AF76-5A68F0822198}" srcId="{FA28D99B-15ED-4452-916B-83F591A2E119}" destId="{66F91C08-9DCC-4DFA-B11A-9B9B3BF0EBA4}" srcOrd="1" destOrd="0" parTransId="{15552A85-3BB0-4860-89B6-3239616F91BF}" sibTransId="{03112214-2E30-4453-BB7A-AD6A6CD26743}"/>
    <dgm:cxn modelId="{75562186-B006-40BB-A61B-E6452E7757C5}" type="presOf" srcId="{66F91C08-9DCC-4DFA-B11A-9B9B3BF0EBA4}" destId="{3BA5F9F6-693C-456E-BB98-FF9E5E36C3DE}" srcOrd="0" destOrd="0" presId="urn:microsoft.com/office/officeart/2018/2/layout/IconVerticalSolidList"/>
    <dgm:cxn modelId="{4A1AA78E-A957-493B-9424-B9D52A9FA8D8}" srcId="{FA28D99B-15ED-4452-916B-83F591A2E119}" destId="{BDC26E17-2D03-47C7-81F3-59ECDAF38B76}" srcOrd="0" destOrd="0" parTransId="{310EDCF2-D8A1-42CB-A80C-0DC2E6062832}" sibTransId="{C9EE40F2-8250-40BD-BF25-D8E88436202E}"/>
    <dgm:cxn modelId="{4CC37AC2-9F6E-4561-8988-F92B11104C62}" type="presOf" srcId="{FA28D99B-15ED-4452-916B-83F591A2E119}" destId="{65C8F235-B139-4CE1-859E-57AA1B7DB933}" srcOrd="0" destOrd="0" presId="urn:microsoft.com/office/officeart/2018/2/layout/IconVerticalSolidList"/>
    <dgm:cxn modelId="{2F501ED3-DBE7-4C3C-8C73-FC636BDB9C8F}" srcId="{FA28D99B-15ED-4452-916B-83F591A2E119}" destId="{49ABA28B-F9D2-45AC-A27B-33C1B8454B42}" srcOrd="2" destOrd="0" parTransId="{FE0B892B-C4BC-4AE9-BB4C-97EAFE0228E8}" sibTransId="{BBFC5707-4E72-43A6-8F71-B06B587A5BF8}"/>
    <dgm:cxn modelId="{13D3A7F7-E31F-49B5-A624-54CCFAA3FA16}" type="presOf" srcId="{49ABA28B-F9D2-45AC-A27B-33C1B8454B42}" destId="{A120DD3C-55DF-4123-8048-61AA980529AE}" srcOrd="0" destOrd="0" presId="urn:microsoft.com/office/officeart/2018/2/layout/IconVerticalSolidList"/>
    <dgm:cxn modelId="{C85FD036-7ED4-4DF9-8297-657E59D358D4}" type="presParOf" srcId="{65C8F235-B139-4CE1-859E-57AA1B7DB933}" destId="{C56D4CCB-BAE3-48A2-B2E7-C4A494427CA3}" srcOrd="0" destOrd="0" presId="urn:microsoft.com/office/officeart/2018/2/layout/IconVerticalSolidList"/>
    <dgm:cxn modelId="{77C8CE0C-6AC4-478F-9A74-F877D64F0D8A}" type="presParOf" srcId="{C56D4CCB-BAE3-48A2-B2E7-C4A494427CA3}" destId="{AEB2C6D8-B178-4E1D-A04B-75ED22E61230}" srcOrd="0" destOrd="0" presId="urn:microsoft.com/office/officeart/2018/2/layout/IconVerticalSolidList"/>
    <dgm:cxn modelId="{3F47E99D-C819-4655-9ED3-46AA2F72F6D3}" type="presParOf" srcId="{C56D4CCB-BAE3-48A2-B2E7-C4A494427CA3}" destId="{4FEE2261-3D81-4714-9BB1-CFCDE30A296A}" srcOrd="1" destOrd="0" presId="urn:microsoft.com/office/officeart/2018/2/layout/IconVerticalSolidList"/>
    <dgm:cxn modelId="{2E6C4BE0-1E99-4751-A7DA-4F348768294E}" type="presParOf" srcId="{C56D4CCB-BAE3-48A2-B2E7-C4A494427CA3}" destId="{9386EC08-B726-4B56-B842-6569A2EC724A}" srcOrd="2" destOrd="0" presId="urn:microsoft.com/office/officeart/2018/2/layout/IconVerticalSolidList"/>
    <dgm:cxn modelId="{1F5B45E7-582B-4A6E-B49C-8E127A5113EF}" type="presParOf" srcId="{C56D4CCB-BAE3-48A2-B2E7-C4A494427CA3}" destId="{3C1A9B4B-96CE-4A02-B943-ACCEEC6BFB94}" srcOrd="3" destOrd="0" presId="urn:microsoft.com/office/officeart/2018/2/layout/IconVerticalSolidList"/>
    <dgm:cxn modelId="{A78A638C-B457-44C0-9068-0DDD28AAFDD8}" type="presParOf" srcId="{65C8F235-B139-4CE1-859E-57AA1B7DB933}" destId="{296DB293-138C-4031-AC77-F0D99BFF24B8}" srcOrd="1" destOrd="0" presId="urn:microsoft.com/office/officeart/2018/2/layout/IconVerticalSolidList"/>
    <dgm:cxn modelId="{06927FD6-F616-4191-9AA4-5535B3A2BADE}" type="presParOf" srcId="{65C8F235-B139-4CE1-859E-57AA1B7DB933}" destId="{DA4E9DEB-9BF9-4B2F-98EF-177B4E9F9EE7}" srcOrd="2" destOrd="0" presId="urn:microsoft.com/office/officeart/2018/2/layout/IconVerticalSolidList"/>
    <dgm:cxn modelId="{80B754C3-CC85-427D-897B-D183C4A8E62A}" type="presParOf" srcId="{DA4E9DEB-9BF9-4B2F-98EF-177B4E9F9EE7}" destId="{07E77D47-99A5-4FB5-A43F-6036B52FCC74}" srcOrd="0" destOrd="0" presId="urn:microsoft.com/office/officeart/2018/2/layout/IconVerticalSolidList"/>
    <dgm:cxn modelId="{44CEF53D-0125-48F4-9EBB-A260E86E1B1D}" type="presParOf" srcId="{DA4E9DEB-9BF9-4B2F-98EF-177B4E9F9EE7}" destId="{33EC79D7-146C-4778-BD14-D6353C8E790F}" srcOrd="1" destOrd="0" presId="urn:microsoft.com/office/officeart/2018/2/layout/IconVerticalSolidList"/>
    <dgm:cxn modelId="{2B320D94-F6AB-43D2-BCF2-4E214FFE8A41}" type="presParOf" srcId="{DA4E9DEB-9BF9-4B2F-98EF-177B4E9F9EE7}" destId="{47C28B2F-8320-42D9-89A3-488D8314AFC2}" srcOrd="2" destOrd="0" presId="urn:microsoft.com/office/officeart/2018/2/layout/IconVerticalSolidList"/>
    <dgm:cxn modelId="{96FCE55D-6219-4FF5-9A62-BA30847C1357}" type="presParOf" srcId="{DA4E9DEB-9BF9-4B2F-98EF-177B4E9F9EE7}" destId="{3BA5F9F6-693C-456E-BB98-FF9E5E36C3DE}" srcOrd="3" destOrd="0" presId="urn:microsoft.com/office/officeart/2018/2/layout/IconVerticalSolidList"/>
    <dgm:cxn modelId="{07D5DC65-61AB-459B-904C-70FADA255B38}" type="presParOf" srcId="{65C8F235-B139-4CE1-859E-57AA1B7DB933}" destId="{D6E42D59-8922-4E55-AED1-1CEAD3DEF051}" srcOrd="3" destOrd="0" presId="urn:microsoft.com/office/officeart/2018/2/layout/IconVerticalSolidList"/>
    <dgm:cxn modelId="{792E5D0D-5F7A-4E8E-9629-DFFF5D4FE638}" type="presParOf" srcId="{65C8F235-B139-4CE1-859E-57AA1B7DB933}" destId="{05113086-FD5D-410D-8080-3E24B7152151}" srcOrd="4" destOrd="0" presId="urn:microsoft.com/office/officeart/2018/2/layout/IconVerticalSolidList"/>
    <dgm:cxn modelId="{D0949430-0309-49B4-805D-D98871F89CD9}" type="presParOf" srcId="{05113086-FD5D-410D-8080-3E24B7152151}" destId="{A54346F5-4DE1-4E36-A4FB-D18241CBF122}" srcOrd="0" destOrd="0" presId="urn:microsoft.com/office/officeart/2018/2/layout/IconVerticalSolidList"/>
    <dgm:cxn modelId="{F5023096-8D02-4031-8585-A68F54F95987}" type="presParOf" srcId="{05113086-FD5D-410D-8080-3E24B7152151}" destId="{D97AA1B5-DC95-4CE1-B4B4-550C42184950}" srcOrd="1" destOrd="0" presId="urn:microsoft.com/office/officeart/2018/2/layout/IconVerticalSolidList"/>
    <dgm:cxn modelId="{CAD736CC-24B1-4B1F-8AC6-36FF9B6ABBBC}" type="presParOf" srcId="{05113086-FD5D-410D-8080-3E24B7152151}" destId="{CE6F050E-F778-4E52-9E13-591A2AA25844}" srcOrd="2" destOrd="0" presId="urn:microsoft.com/office/officeart/2018/2/layout/IconVerticalSolidList"/>
    <dgm:cxn modelId="{64574008-1B8C-459C-ADED-7E15EA47D1DF}" type="presParOf" srcId="{05113086-FD5D-410D-8080-3E24B7152151}" destId="{A120DD3C-55DF-4123-8048-61AA980529AE}"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EB2C6D8-B178-4E1D-A04B-75ED22E61230}">
      <dsp:nvSpPr>
        <dsp:cNvPr id="0" name=""/>
        <dsp:cNvSpPr/>
      </dsp:nvSpPr>
      <dsp:spPr>
        <a:xfrm>
          <a:off x="0" y="473"/>
          <a:ext cx="6487955" cy="1108975"/>
        </a:xfrm>
        <a:prstGeom prst="roundRect">
          <a:avLst>
            <a:gd name="adj" fmla="val 10000"/>
          </a:avLst>
        </a:prstGeom>
        <a:solidFill>
          <a:schemeClr val="dk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FEE2261-3D81-4714-9BB1-CFCDE30A296A}">
      <dsp:nvSpPr>
        <dsp:cNvPr id="0" name=""/>
        <dsp:cNvSpPr/>
      </dsp:nvSpPr>
      <dsp:spPr>
        <a:xfrm>
          <a:off x="335465" y="249993"/>
          <a:ext cx="609936" cy="60993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3C1A9B4B-96CE-4A02-B943-ACCEEC6BFB94}">
      <dsp:nvSpPr>
        <dsp:cNvPr id="0" name=""/>
        <dsp:cNvSpPr/>
      </dsp:nvSpPr>
      <dsp:spPr>
        <a:xfrm>
          <a:off x="1280866" y="473"/>
          <a:ext cx="5207088" cy="11089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7367" tIns="117367" rIns="117367" bIns="117367" numCol="1" spcCol="1270" anchor="ctr" anchorCtr="0">
          <a:noAutofit/>
        </a:bodyPr>
        <a:lstStyle/>
        <a:p>
          <a:pPr marL="0" lvl="0" indent="0" algn="l" defTabSz="1111250">
            <a:lnSpc>
              <a:spcPct val="90000"/>
            </a:lnSpc>
            <a:spcBef>
              <a:spcPct val="0"/>
            </a:spcBef>
            <a:spcAft>
              <a:spcPct val="35000"/>
            </a:spcAft>
            <a:buNone/>
          </a:pPr>
          <a:r>
            <a:rPr lang="en-US" sz="2500" kern="1200" dirty="0">
              <a:latin typeface="Times New Roman" panose="02020603050405020304" pitchFamily="18" charset="0"/>
              <a:cs typeface="Times New Roman" panose="02020603050405020304" pitchFamily="18" charset="0"/>
            </a:rPr>
            <a:t>Viewport</a:t>
          </a:r>
        </a:p>
      </dsp:txBody>
      <dsp:txXfrm>
        <a:off x="1280866" y="473"/>
        <a:ext cx="5207088" cy="1108975"/>
      </dsp:txXfrm>
    </dsp:sp>
    <dsp:sp modelId="{07E77D47-99A5-4FB5-A43F-6036B52FCC74}">
      <dsp:nvSpPr>
        <dsp:cNvPr id="0" name=""/>
        <dsp:cNvSpPr/>
      </dsp:nvSpPr>
      <dsp:spPr>
        <a:xfrm>
          <a:off x="0" y="1386693"/>
          <a:ext cx="6487955" cy="1108975"/>
        </a:xfrm>
        <a:prstGeom prst="roundRect">
          <a:avLst>
            <a:gd name="adj" fmla="val 10000"/>
          </a:avLst>
        </a:prstGeom>
        <a:solidFill>
          <a:schemeClr val="dk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3EC79D7-146C-4778-BD14-D6353C8E790F}">
      <dsp:nvSpPr>
        <dsp:cNvPr id="0" name=""/>
        <dsp:cNvSpPr/>
      </dsp:nvSpPr>
      <dsp:spPr>
        <a:xfrm>
          <a:off x="335465" y="1636212"/>
          <a:ext cx="609936" cy="60993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3BA5F9F6-693C-456E-BB98-FF9E5E36C3DE}">
      <dsp:nvSpPr>
        <dsp:cNvPr id="0" name=""/>
        <dsp:cNvSpPr/>
      </dsp:nvSpPr>
      <dsp:spPr>
        <a:xfrm>
          <a:off x="1280866" y="1386693"/>
          <a:ext cx="5207088" cy="11089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7367" tIns="117367" rIns="117367" bIns="117367" numCol="1" spcCol="1270" anchor="ctr" anchorCtr="0">
          <a:noAutofit/>
        </a:bodyPr>
        <a:lstStyle/>
        <a:p>
          <a:pPr marL="0" lvl="0" indent="0" algn="l" defTabSz="1111250">
            <a:lnSpc>
              <a:spcPct val="90000"/>
            </a:lnSpc>
            <a:spcBef>
              <a:spcPct val="0"/>
            </a:spcBef>
            <a:spcAft>
              <a:spcPct val="35000"/>
            </a:spcAft>
            <a:buNone/>
          </a:pPr>
          <a:r>
            <a:rPr lang="en-US" sz="2500" kern="1200" dirty="0">
              <a:latin typeface="Times New Roman" panose="02020603050405020304" pitchFamily="18" charset="0"/>
              <a:cs typeface="Times New Roman" panose="02020603050405020304" pitchFamily="18" charset="0"/>
            </a:rPr>
            <a:t>Media Queries </a:t>
          </a:r>
        </a:p>
      </dsp:txBody>
      <dsp:txXfrm>
        <a:off x="1280866" y="1386693"/>
        <a:ext cx="5207088" cy="1108975"/>
      </dsp:txXfrm>
    </dsp:sp>
    <dsp:sp modelId="{A54346F5-4DE1-4E36-A4FB-D18241CBF122}">
      <dsp:nvSpPr>
        <dsp:cNvPr id="0" name=""/>
        <dsp:cNvSpPr/>
      </dsp:nvSpPr>
      <dsp:spPr>
        <a:xfrm>
          <a:off x="0" y="2772912"/>
          <a:ext cx="6487955" cy="1108975"/>
        </a:xfrm>
        <a:prstGeom prst="roundRect">
          <a:avLst>
            <a:gd name="adj" fmla="val 10000"/>
          </a:avLst>
        </a:prstGeom>
        <a:solidFill>
          <a:schemeClr val="dk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97AA1B5-DC95-4CE1-B4B4-550C42184950}">
      <dsp:nvSpPr>
        <dsp:cNvPr id="0" name=""/>
        <dsp:cNvSpPr/>
      </dsp:nvSpPr>
      <dsp:spPr>
        <a:xfrm>
          <a:off x="335465" y="3022432"/>
          <a:ext cx="609936" cy="609936"/>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A120DD3C-55DF-4123-8048-61AA980529AE}">
      <dsp:nvSpPr>
        <dsp:cNvPr id="0" name=""/>
        <dsp:cNvSpPr/>
      </dsp:nvSpPr>
      <dsp:spPr>
        <a:xfrm>
          <a:off x="1280866" y="2772912"/>
          <a:ext cx="5207088" cy="11089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7367" tIns="117367" rIns="117367" bIns="117367" numCol="1" spcCol="1270" anchor="ctr" anchorCtr="0">
          <a:noAutofit/>
        </a:bodyPr>
        <a:lstStyle/>
        <a:p>
          <a:pPr marL="0" lvl="0" indent="0" algn="l" defTabSz="1111250">
            <a:lnSpc>
              <a:spcPct val="90000"/>
            </a:lnSpc>
            <a:spcBef>
              <a:spcPct val="0"/>
            </a:spcBef>
            <a:spcAft>
              <a:spcPct val="35000"/>
            </a:spcAft>
            <a:buNone/>
          </a:pPr>
          <a:r>
            <a:rPr lang="en-US" sz="2500" kern="1200" dirty="0">
              <a:latin typeface="Times New Roman" panose="02020603050405020304" pitchFamily="18" charset="0"/>
              <a:cs typeface="Times New Roman" panose="02020603050405020304" pitchFamily="18" charset="0"/>
            </a:rPr>
            <a:t>Images &amp; Videos</a:t>
          </a:r>
        </a:p>
      </dsp:txBody>
      <dsp:txXfrm>
        <a:off x="1280866" y="2772912"/>
        <a:ext cx="5207088" cy="1108975"/>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C28FF83-159F-4B37-94F0-A8A637B0AD27}" type="datetimeFigureOut">
              <a:rPr lang="en-US" smtClean="0"/>
              <a:t>9/6/2024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2029E5-4C7C-4C49-B3AA-64FE00CC1197}" type="slidenum">
              <a:rPr lang="en-US" smtClean="0"/>
              <a:t>‹#›</a:t>
            </a:fld>
            <a:endParaRPr lang="en-US"/>
          </a:p>
        </p:txBody>
      </p:sp>
    </p:spTree>
    <p:extLst>
      <p:ext uri="{BB962C8B-B14F-4D97-AF65-F5344CB8AC3E}">
        <p14:creationId xmlns:p14="http://schemas.microsoft.com/office/powerpoint/2010/main" val="1823248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C28FF83-159F-4B37-94F0-A8A637B0AD27}" type="datetimeFigureOut">
              <a:rPr lang="en-US" smtClean="0"/>
              <a:t>9/6/2024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2029E5-4C7C-4C49-B3AA-64FE00CC1197}" type="slidenum">
              <a:rPr lang="en-US" smtClean="0"/>
              <a:t>‹#›</a:t>
            </a:fld>
            <a:endParaRPr lang="en-US"/>
          </a:p>
        </p:txBody>
      </p:sp>
    </p:spTree>
    <p:extLst>
      <p:ext uri="{BB962C8B-B14F-4D97-AF65-F5344CB8AC3E}">
        <p14:creationId xmlns:p14="http://schemas.microsoft.com/office/powerpoint/2010/main" val="6260950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C28FF83-159F-4B37-94F0-A8A637B0AD27}" type="datetimeFigureOut">
              <a:rPr lang="en-US" smtClean="0"/>
              <a:t>9/6/2024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2029E5-4C7C-4C49-B3AA-64FE00CC1197}"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8309915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C28FF83-159F-4B37-94F0-A8A637B0AD27}" type="datetimeFigureOut">
              <a:rPr lang="en-US" smtClean="0"/>
              <a:t>9/6/2024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2029E5-4C7C-4C49-B3AA-64FE00CC1197}" type="slidenum">
              <a:rPr lang="en-US" smtClean="0"/>
              <a:t>‹#›</a:t>
            </a:fld>
            <a:endParaRPr lang="en-US"/>
          </a:p>
        </p:txBody>
      </p:sp>
    </p:spTree>
    <p:extLst>
      <p:ext uri="{BB962C8B-B14F-4D97-AF65-F5344CB8AC3E}">
        <p14:creationId xmlns:p14="http://schemas.microsoft.com/office/powerpoint/2010/main" val="32613933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C28FF83-159F-4B37-94F0-A8A637B0AD27}" type="datetimeFigureOut">
              <a:rPr lang="en-US" smtClean="0"/>
              <a:t>9/6/2024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2029E5-4C7C-4C49-B3AA-64FE00CC1197}"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9596450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C28FF83-159F-4B37-94F0-A8A637B0AD27}" type="datetimeFigureOut">
              <a:rPr lang="en-US" smtClean="0"/>
              <a:t>9/6/2024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2029E5-4C7C-4C49-B3AA-64FE00CC1197}" type="slidenum">
              <a:rPr lang="en-US" smtClean="0"/>
              <a:t>‹#›</a:t>
            </a:fld>
            <a:endParaRPr lang="en-US"/>
          </a:p>
        </p:txBody>
      </p:sp>
    </p:spTree>
    <p:extLst>
      <p:ext uri="{BB962C8B-B14F-4D97-AF65-F5344CB8AC3E}">
        <p14:creationId xmlns:p14="http://schemas.microsoft.com/office/powerpoint/2010/main" val="33774466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C28FF83-159F-4B37-94F0-A8A637B0AD27}" type="datetimeFigureOut">
              <a:rPr lang="en-US" smtClean="0"/>
              <a:t>9/6/2024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2029E5-4C7C-4C49-B3AA-64FE00CC1197}" type="slidenum">
              <a:rPr lang="en-US" smtClean="0"/>
              <a:t>‹#›</a:t>
            </a:fld>
            <a:endParaRPr lang="en-US"/>
          </a:p>
        </p:txBody>
      </p:sp>
    </p:spTree>
    <p:extLst>
      <p:ext uri="{BB962C8B-B14F-4D97-AF65-F5344CB8AC3E}">
        <p14:creationId xmlns:p14="http://schemas.microsoft.com/office/powerpoint/2010/main" val="34612552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C28FF83-159F-4B37-94F0-A8A637B0AD27}" type="datetimeFigureOut">
              <a:rPr lang="en-US" smtClean="0"/>
              <a:t>9/6/2024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2029E5-4C7C-4C49-B3AA-64FE00CC1197}" type="slidenum">
              <a:rPr lang="en-US" smtClean="0"/>
              <a:t>‹#›</a:t>
            </a:fld>
            <a:endParaRPr lang="en-US"/>
          </a:p>
        </p:txBody>
      </p:sp>
    </p:spTree>
    <p:extLst>
      <p:ext uri="{BB962C8B-B14F-4D97-AF65-F5344CB8AC3E}">
        <p14:creationId xmlns:p14="http://schemas.microsoft.com/office/powerpoint/2010/main" val="29163540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C28FF83-159F-4B37-94F0-A8A637B0AD27}" type="datetimeFigureOut">
              <a:rPr lang="en-US" smtClean="0"/>
              <a:t>9/6/2024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2029E5-4C7C-4C49-B3AA-64FE00CC1197}" type="slidenum">
              <a:rPr lang="en-US" smtClean="0"/>
              <a:t>‹#›</a:t>
            </a:fld>
            <a:endParaRPr lang="en-US"/>
          </a:p>
        </p:txBody>
      </p:sp>
    </p:spTree>
    <p:extLst>
      <p:ext uri="{BB962C8B-B14F-4D97-AF65-F5344CB8AC3E}">
        <p14:creationId xmlns:p14="http://schemas.microsoft.com/office/powerpoint/2010/main" val="19105711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C28FF83-159F-4B37-94F0-A8A637B0AD27}" type="datetimeFigureOut">
              <a:rPr lang="en-US" smtClean="0"/>
              <a:t>9/6/2024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2029E5-4C7C-4C49-B3AA-64FE00CC1197}" type="slidenum">
              <a:rPr lang="en-US" smtClean="0"/>
              <a:t>‹#›</a:t>
            </a:fld>
            <a:endParaRPr lang="en-US"/>
          </a:p>
        </p:txBody>
      </p:sp>
    </p:spTree>
    <p:extLst>
      <p:ext uri="{BB962C8B-B14F-4D97-AF65-F5344CB8AC3E}">
        <p14:creationId xmlns:p14="http://schemas.microsoft.com/office/powerpoint/2010/main" val="41623280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C28FF83-159F-4B37-94F0-A8A637B0AD27}" type="datetimeFigureOut">
              <a:rPr lang="en-US" smtClean="0"/>
              <a:t>9/6/2024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2029E5-4C7C-4C49-B3AA-64FE00CC1197}" type="slidenum">
              <a:rPr lang="en-US" smtClean="0"/>
              <a:t>‹#›</a:t>
            </a:fld>
            <a:endParaRPr lang="en-US"/>
          </a:p>
        </p:txBody>
      </p:sp>
    </p:spTree>
    <p:extLst>
      <p:ext uri="{BB962C8B-B14F-4D97-AF65-F5344CB8AC3E}">
        <p14:creationId xmlns:p14="http://schemas.microsoft.com/office/powerpoint/2010/main" val="1197325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C28FF83-159F-4B37-94F0-A8A637B0AD27}" type="datetimeFigureOut">
              <a:rPr lang="en-US" smtClean="0"/>
              <a:t>9/6/2024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12029E5-4C7C-4C49-B3AA-64FE00CC1197}" type="slidenum">
              <a:rPr lang="en-US" smtClean="0"/>
              <a:t>‹#›</a:t>
            </a:fld>
            <a:endParaRPr lang="en-US"/>
          </a:p>
        </p:txBody>
      </p:sp>
    </p:spTree>
    <p:extLst>
      <p:ext uri="{BB962C8B-B14F-4D97-AF65-F5344CB8AC3E}">
        <p14:creationId xmlns:p14="http://schemas.microsoft.com/office/powerpoint/2010/main" val="21644202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C28FF83-159F-4B37-94F0-A8A637B0AD27}" type="datetimeFigureOut">
              <a:rPr lang="en-US" smtClean="0"/>
              <a:t>9/6/2024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12029E5-4C7C-4C49-B3AA-64FE00CC1197}" type="slidenum">
              <a:rPr lang="en-US" smtClean="0"/>
              <a:t>‹#›</a:t>
            </a:fld>
            <a:endParaRPr lang="en-US"/>
          </a:p>
        </p:txBody>
      </p:sp>
    </p:spTree>
    <p:extLst>
      <p:ext uri="{BB962C8B-B14F-4D97-AF65-F5344CB8AC3E}">
        <p14:creationId xmlns:p14="http://schemas.microsoft.com/office/powerpoint/2010/main" val="29781493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28FF83-159F-4B37-94F0-A8A637B0AD27}" type="datetimeFigureOut">
              <a:rPr lang="en-US" smtClean="0"/>
              <a:t>9/6/2024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12029E5-4C7C-4C49-B3AA-64FE00CC1197}" type="slidenum">
              <a:rPr lang="en-US" smtClean="0"/>
              <a:t>‹#›</a:t>
            </a:fld>
            <a:endParaRPr lang="en-US"/>
          </a:p>
        </p:txBody>
      </p:sp>
    </p:spTree>
    <p:extLst>
      <p:ext uri="{BB962C8B-B14F-4D97-AF65-F5344CB8AC3E}">
        <p14:creationId xmlns:p14="http://schemas.microsoft.com/office/powerpoint/2010/main" val="31723058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C28FF83-159F-4B37-94F0-A8A637B0AD27}" type="datetimeFigureOut">
              <a:rPr lang="en-US" smtClean="0"/>
              <a:t>9/6/2024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2029E5-4C7C-4C49-B3AA-64FE00CC1197}" type="slidenum">
              <a:rPr lang="en-US" smtClean="0"/>
              <a:t>‹#›</a:t>
            </a:fld>
            <a:endParaRPr lang="en-US"/>
          </a:p>
        </p:txBody>
      </p:sp>
    </p:spTree>
    <p:extLst>
      <p:ext uri="{BB962C8B-B14F-4D97-AF65-F5344CB8AC3E}">
        <p14:creationId xmlns:p14="http://schemas.microsoft.com/office/powerpoint/2010/main" val="36614616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2029E5-4C7C-4C49-B3AA-64FE00CC1197}" type="slidenum">
              <a:rPr lang="en-US" smtClean="0"/>
              <a:t>‹#›</a:t>
            </a:fld>
            <a:endParaRPr lang="en-US"/>
          </a:p>
        </p:txBody>
      </p:sp>
      <p:sp>
        <p:nvSpPr>
          <p:cNvPr id="5" name="Date Placeholder 4"/>
          <p:cNvSpPr>
            <a:spLocks noGrp="1"/>
          </p:cNvSpPr>
          <p:nvPr>
            <p:ph type="dt" sz="half" idx="10"/>
          </p:nvPr>
        </p:nvSpPr>
        <p:spPr/>
        <p:txBody>
          <a:bodyPr/>
          <a:lstStyle/>
          <a:p>
            <a:fld id="{EC28FF83-159F-4B37-94F0-A8A637B0AD27}" type="datetimeFigureOut">
              <a:rPr lang="en-US" smtClean="0"/>
              <a:t>9/6/2024</a:t>
            </a:fld>
            <a:endParaRPr lang="en-US"/>
          </a:p>
        </p:txBody>
      </p:sp>
    </p:spTree>
    <p:extLst>
      <p:ext uri="{BB962C8B-B14F-4D97-AF65-F5344CB8AC3E}">
        <p14:creationId xmlns:p14="http://schemas.microsoft.com/office/powerpoint/2010/main" val="32539244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C28FF83-159F-4B37-94F0-A8A637B0AD27}" type="datetimeFigureOut">
              <a:rPr lang="en-US" smtClean="0"/>
              <a:t>9/6/2024</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E12029E5-4C7C-4C49-B3AA-64FE00CC1197}" type="slidenum">
              <a:rPr lang="en-US" smtClean="0"/>
              <a:t>‹#›</a:t>
            </a:fld>
            <a:endParaRPr lang="en-US"/>
          </a:p>
        </p:txBody>
      </p:sp>
    </p:spTree>
    <p:extLst>
      <p:ext uri="{BB962C8B-B14F-4D97-AF65-F5344CB8AC3E}">
        <p14:creationId xmlns:p14="http://schemas.microsoft.com/office/powerpoint/2010/main" val="932783541"/>
      </p:ext>
    </p:extLst>
  </p:cSld>
  <p:clrMap bg1="lt1" tx1="dk1" bg2="lt2" tx2="dk2" accent1="accent1" accent2="accent2" accent3="accent3" accent4="accent4" accent5="accent5" accent6="accent6" hlink="hlink" folHlink="folHlink"/>
  <p:sldLayoutIdLst>
    <p:sldLayoutId id="2147483730" r:id="rId1"/>
    <p:sldLayoutId id="2147483731" r:id="rId2"/>
    <p:sldLayoutId id="2147483732" r:id="rId3"/>
    <p:sldLayoutId id="2147483733" r:id="rId4"/>
    <p:sldLayoutId id="2147483734" r:id="rId5"/>
    <p:sldLayoutId id="2147483735" r:id="rId6"/>
    <p:sldLayoutId id="2147483736" r:id="rId7"/>
    <p:sldLayoutId id="2147483737" r:id="rId8"/>
    <p:sldLayoutId id="2147483738" r:id="rId9"/>
    <p:sldLayoutId id="2147483739" r:id="rId10"/>
    <p:sldLayoutId id="2147483740" r:id="rId11"/>
    <p:sldLayoutId id="2147483741" r:id="rId12"/>
    <p:sldLayoutId id="2147483742" r:id="rId13"/>
    <p:sldLayoutId id="2147483743" r:id="rId14"/>
    <p:sldLayoutId id="2147483744" r:id="rId15"/>
    <p:sldLayoutId id="2147483745"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Isosceles Triangle 12">
            <a:extLst>
              <a:ext uri="{FF2B5EF4-FFF2-40B4-BE49-F238E27FC236}">
                <a16:creationId xmlns:a16="http://schemas.microsoft.com/office/drawing/2014/main" id="{2A4588C6-4069-4731-BFB4-10F1E6D378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2" name="Parallelogram 11">
            <a:extLst>
              <a:ext uri="{FF2B5EF4-FFF2-40B4-BE49-F238E27FC236}">
                <a16:creationId xmlns:a16="http://schemas.microsoft.com/office/drawing/2014/main" id="{23370524-0FE7-41B4-ABCF-7FB26B6CF1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24188" y="0"/>
            <a:ext cx="9372600" cy="6858000"/>
          </a:xfrm>
          <a:prstGeom prst="parallelogram">
            <a:avLst>
              <a:gd name="adj" fmla="val 14937"/>
            </a:avLst>
          </a:prstGeom>
          <a:solidFill>
            <a:schemeClr val="bg1">
              <a:alpha val="92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4" name="Straight Connector 13">
            <a:extLst>
              <a:ext uri="{FF2B5EF4-FFF2-40B4-BE49-F238E27FC236}">
                <a16:creationId xmlns:a16="http://schemas.microsoft.com/office/drawing/2014/main" id="{E0A9CA40-1F57-4A6D-ACDA-F720AA468CF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B2A94EDB-B0FE-4678-8E69-0F137AE3BE6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8" name="Rectangle 23">
            <a:extLst>
              <a:ext uri="{FF2B5EF4-FFF2-40B4-BE49-F238E27FC236}">
                <a16:creationId xmlns:a16="http://schemas.microsoft.com/office/drawing/2014/main" id="{4E93B92B-0DD5-4277-9D69-972ABADC35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A4F0B446-123D-4490-B964-20B59BE531B1}"/>
              </a:ext>
            </a:extLst>
          </p:cNvPr>
          <p:cNvSpPr>
            <a:spLocks noGrp="1"/>
          </p:cNvSpPr>
          <p:nvPr>
            <p:ph type="title"/>
          </p:nvPr>
        </p:nvSpPr>
        <p:spPr>
          <a:xfrm>
            <a:off x="2786047" y="609600"/>
            <a:ext cx="6487955" cy="1320800"/>
          </a:xfrm>
        </p:spPr>
        <p:txBody>
          <a:bodyPr anchor="t">
            <a:normAutofit/>
          </a:bodyPr>
          <a:lstStyle/>
          <a:p>
            <a:r>
              <a:rPr lang="en-US" dirty="0">
                <a:latin typeface="Times New Roman" panose="02020603050405020304" pitchFamily="18" charset="0"/>
                <a:cs typeface="Times New Roman" panose="02020603050405020304" pitchFamily="18" charset="0"/>
              </a:rPr>
              <a:t>Topics: CSS Responsive</a:t>
            </a:r>
          </a:p>
        </p:txBody>
      </p:sp>
      <p:sp>
        <p:nvSpPr>
          <p:cNvPr id="20" name="Rectangle 25">
            <a:extLst>
              <a:ext uri="{FF2B5EF4-FFF2-40B4-BE49-F238E27FC236}">
                <a16:creationId xmlns:a16="http://schemas.microsoft.com/office/drawing/2014/main" id="{7CE87768-354E-4E3F-8202-9F387CF505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2" name="Isosceles Triangle 21">
            <a:extLst>
              <a:ext uri="{FF2B5EF4-FFF2-40B4-BE49-F238E27FC236}">
                <a16:creationId xmlns:a16="http://schemas.microsoft.com/office/drawing/2014/main" id="{09E5B98F-BD75-4A30-BF72-0A91074702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4" name="Rectangle 27">
            <a:extLst>
              <a:ext uri="{FF2B5EF4-FFF2-40B4-BE49-F238E27FC236}">
                <a16:creationId xmlns:a16="http://schemas.microsoft.com/office/drawing/2014/main" id="{8AAB91E3-41BE-4478-BF23-A24D43E146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47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6" name="Rectangle 28">
            <a:extLst>
              <a:ext uri="{FF2B5EF4-FFF2-40B4-BE49-F238E27FC236}">
                <a16:creationId xmlns:a16="http://schemas.microsoft.com/office/drawing/2014/main" id="{96DFC7EA-8516-41F1-8ED9-C0A8E1E086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8" name="Rectangle 29">
            <a:extLst>
              <a:ext uri="{FF2B5EF4-FFF2-40B4-BE49-F238E27FC236}">
                <a16:creationId xmlns:a16="http://schemas.microsoft.com/office/drawing/2014/main" id="{E24E972C-8744-4CFA-B783-41EA3CC381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0" name="Isosceles Triangle 29">
            <a:extLst>
              <a:ext uri="{FF2B5EF4-FFF2-40B4-BE49-F238E27FC236}">
                <a16:creationId xmlns:a16="http://schemas.microsoft.com/office/drawing/2014/main" id="{C7C88F2E-E233-48BA-B85F-D06BA522B7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aphicFrame>
        <p:nvGraphicFramePr>
          <p:cNvPr id="5" name="Content Placeholder 2">
            <a:extLst>
              <a:ext uri="{FF2B5EF4-FFF2-40B4-BE49-F238E27FC236}">
                <a16:creationId xmlns:a16="http://schemas.microsoft.com/office/drawing/2014/main" id="{870B3F15-E6F4-4036-9680-4E6E5D8CCDC2}"/>
              </a:ext>
            </a:extLst>
          </p:cNvPr>
          <p:cNvGraphicFramePr>
            <a:graphicFrameLocks noGrp="1"/>
          </p:cNvGraphicFramePr>
          <p:nvPr>
            <p:ph idx="1"/>
            <p:extLst>
              <p:ext uri="{D42A27DB-BD31-4B8C-83A1-F6EECF244321}">
                <p14:modId xmlns:p14="http://schemas.microsoft.com/office/powerpoint/2010/main" val="1930622201"/>
              </p:ext>
            </p:extLst>
          </p:nvPr>
        </p:nvGraphicFramePr>
        <p:xfrm>
          <a:off x="2786047" y="2159000"/>
          <a:ext cx="6487955" cy="38823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96308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C48AD0-8B79-4F2D-9821-D35242E2EAB4}"/>
              </a:ext>
            </a:extLst>
          </p:cNvPr>
          <p:cNvSpPr>
            <a:spLocks noGrp="1"/>
          </p:cNvSpPr>
          <p:nvPr>
            <p:ph type="title"/>
          </p:nvPr>
        </p:nvSpPr>
        <p:spPr>
          <a:xfrm>
            <a:off x="866193" y="739536"/>
            <a:ext cx="8128516" cy="1303867"/>
          </a:xfrm>
        </p:spPr>
        <p:txBody>
          <a:bodyPr/>
          <a:lstStyle/>
          <a:p>
            <a:r>
              <a:rPr lang="en-US" dirty="0">
                <a:latin typeface="Times New Roman" panose="02020603050405020304" pitchFamily="18" charset="0"/>
                <a:cs typeface="Times New Roman" panose="02020603050405020304" pitchFamily="18" charset="0"/>
              </a:rPr>
              <a:t>Responsive Web Design - Introduction </a:t>
            </a:r>
          </a:p>
        </p:txBody>
      </p:sp>
      <p:sp>
        <p:nvSpPr>
          <p:cNvPr id="9" name="Rectangle 4">
            <a:extLst>
              <a:ext uri="{FF2B5EF4-FFF2-40B4-BE49-F238E27FC236}">
                <a16:creationId xmlns:a16="http://schemas.microsoft.com/office/drawing/2014/main" id="{0FABF3E3-7420-BCD5-7867-D140EEEA6333}"/>
              </a:ext>
            </a:extLst>
          </p:cNvPr>
          <p:cNvSpPr>
            <a:spLocks noChangeArrowheads="1"/>
          </p:cNvSpPr>
          <p:nvPr/>
        </p:nvSpPr>
        <p:spPr bwMode="auto">
          <a:xfrm>
            <a:off x="1123950" y="1557702"/>
            <a:ext cx="4152900" cy="2428148"/>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1568" tIns="126960" rIns="-101568" bIns="12696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50000"/>
              </a:lnSpc>
              <a:spcBef>
                <a:spcPct val="0"/>
              </a:spcBef>
              <a:spcAft>
                <a:spcPct val="0"/>
              </a:spcAft>
              <a:buClrTx/>
              <a:buSzTx/>
              <a:buFontTx/>
              <a:buNone/>
              <a:tabLst/>
            </a:pPr>
            <a:r>
              <a:rPr kumimoji="0" lang="en-US" altLang="en-US" sz="16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What is Responsive Web Design?</a:t>
            </a:r>
          </a:p>
          <a:p>
            <a:pPr marL="0" marR="0" lvl="0" indent="0" algn="l" defTabSz="914400" rtl="0" eaLnBrk="0" fontAlgn="base" latinLnBrk="0" hangingPunct="0">
              <a:lnSpc>
                <a:spcPct val="150000"/>
              </a:lnSpc>
              <a:spcBef>
                <a:spcPct val="0"/>
              </a:spcBef>
              <a:spcAft>
                <a:spcPct val="0"/>
              </a:spcAft>
              <a:buClrTx/>
              <a:buSzTx/>
              <a:buFontTx/>
              <a:buNone/>
              <a:tabLst/>
            </a:pPr>
            <a:r>
              <a:rPr kumimoji="0" lang="en-US" altLang="en-US" sz="16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Responsive web design makes your web page look good on all devices.</a:t>
            </a:r>
            <a:endParaRPr kumimoji="0" lang="en-US" altLang="en-US"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en-US" altLang="en-US" sz="16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Responsive web design uses only HTML and CSS.</a:t>
            </a:r>
            <a:endParaRPr kumimoji="0" lang="en-US" altLang="en-US"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en-US" altLang="en-US" sz="16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Responsive web design is not a program or a JavaScript.</a:t>
            </a:r>
            <a:endParaRPr kumimoji="0" lang="en-US" altLang="en-US"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11" name="Rectangle 6">
            <a:extLst>
              <a:ext uri="{FF2B5EF4-FFF2-40B4-BE49-F238E27FC236}">
                <a16:creationId xmlns:a16="http://schemas.microsoft.com/office/drawing/2014/main" id="{0F49C83B-7FAD-1C7C-3B0A-0E1DA5F459EF}"/>
              </a:ext>
            </a:extLst>
          </p:cNvPr>
          <p:cNvSpPr>
            <a:spLocks noChangeArrowheads="1"/>
          </p:cNvSpPr>
          <p:nvPr/>
        </p:nvSpPr>
        <p:spPr bwMode="auto">
          <a:xfrm>
            <a:off x="5772150" y="1295674"/>
            <a:ext cx="3657600" cy="3407944"/>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63480" rIns="0" bIns="6348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50000"/>
              </a:lnSpc>
              <a:spcBef>
                <a:spcPct val="0"/>
              </a:spcBef>
              <a:spcAft>
                <a:spcPct val="0"/>
              </a:spcAft>
              <a:buClrTx/>
              <a:buSzTx/>
              <a:buFontTx/>
              <a:buNone/>
              <a:tabLst/>
            </a:pPr>
            <a:endParaRPr kumimoji="0" lang="en-US" altLang="en-US" sz="16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en-US" altLang="en-US" sz="16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Designing For The Best Experience For All Users</a:t>
            </a:r>
          </a:p>
          <a:p>
            <a:pPr marL="0" marR="0" lvl="0" indent="0" algn="l" defTabSz="914400" rtl="0" eaLnBrk="0" fontAlgn="base" latinLnBrk="0" hangingPunct="0">
              <a:lnSpc>
                <a:spcPct val="150000"/>
              </a:lnSpc>
              <a:spcBef>
                <a:spcPct val="0"/>
              </a:spcBef>
              <a:spcAft>
                <a:spcPct val="0"/>
              </a:spcAft>
              <a:buClrTx/>
              <a:buSzTx/>
              <a:buFontTx/>
              <a:buNone/>
              <a:tabLst/>
            </a:pPr>
            <a:r>
              <a:rPr kumimoji="0" lang="en-US" altLang="en-US" sz="16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Web pages can be viewed using many different devices: desktops, tablets, and phones. Your web page should look good, and be easy to use, regardless of the device.</a:t>
            </a:r>
            <a:endParaRPr kumimoji="0" lang="en-US" altLang="en-US"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br>
              <a:rPr kumimoji="0" lang="en-US" altLang="en-US"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br>
            <a:endParaRPr kumimoji="0" lang="en-US" altLang="en-US"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13" name="TextBox 12">
            <a:extLst>
              <a:ext uri="{FF2B5EF4-FFF2-40B4-BE49-F238E27FC236}">
                <a16:creationId xmlns:a16="http://schemas.microsoft.com/office/drawing/2014/main" id="{9D15385C-2C50-70C3-8424-51BD9A429E81}"/>
              </a:ext>
            </a:extLst>
          </p:cNvPr>
          <p:cNvSpPr txBox="1"/>
          <p:nvPr/>
        </p:nvSpPr>
        <p:spPr>
          <a:xfrm>
            <a:off x="866192" y="4086522"/>
            <a:ext cx="8868357" cy="584775"/>
          </a:xfrm>
          <a:prstGeom prst="rect">
            <a:avLst/>
          </a:prstGeom>
          <a:noFill/>
        </p:spPr>
        <p:txBody>
          <a:bodyPr wrap="square">
            <a:spAutoFit/>
          </a:bodyPr>
          <a:lstStyle/>
          <a:p>
            <a:r>
              <a:rPr lang="en-US" sz="1600" b="0" i="0" dirty="0">
                <a:solidFill>
                  <a:srgbClr val="000000"/>
                </a:solidFill>
                <a:effectLst/>
                <a:latin typeface="Times New Roman" panose="02020603050405020304" pitchFamily="18" charset="0"/>
                <a:cs typeface="Times New Roman" panose="02020603050405020304" pitchFamily="18" charset="0"/>
              </a:rPr>
              <a:t>Web pages should not leave out information to fit smaller devices, but rather adapt their content to fit any device:</a:t>
            </a:r>
            <a:endParaRPr lang="en-US" sz="1600" dirty="0">
              <a:latin typeface="Times New Roman" panose="02020603050405020304" pitchFamily="18" charset="0"/>
              <a:cs typeface="Times New Roman" panose="02020603050405020304" pitchFamily="18" charset="0"/>
            </a:endParaRPr>
          </a:p>
        </p:txBody>
      </p:sp>
      <p:pic>
        <p:nvPicPr>
          <p:cNvPr id="16" name="Picture 15" descr="A close-up of a screen&#10;&#10;Description automatically generated">
            <a:extLst>
              <a:ext uri="{FF2B5EF4-FFF2-40B4-BE49-F238E27FC236}">
                <a16:creationId xmlns:a16="http://schemas.microsoft.com/office/drawing/2014/main" id="{E88F80F6-D8F7-A1A3-8259-4F7E5B79286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3950" y="4834251"/>
            <a:ext cx="7203622" cy="1688663"/>
          </a:xfrm>
          <a:prstGeom prst="rect">
            <a:avLst/>
          </a:prstGeom>
        </p:spPr>
      </p:pic>
    </p:spTree>
    <p:extLst>
      <p:ext uri="{BB962C8B-B14F-4D97-AF65-F5344CB8AC3E}">
        <p14:creationId xmlns:p14="http://schemas.microsoft.com/office/powerpoint/2010/main" val="34185133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39C152-D503-4321-90FD-BECB689BB5BE}"/>
              </a:ext>
            </a:extLst>
          </p:cNvPr>
          <p:cNvSpPr>
            <a:spLocks noGrp="1"/>
          </p:cNvSpPr>
          <p:nvPr>
            <p:ph type="title"/>
          </p:nvPr>
        </p:nvSpPr>
        <p:spPr>
          <a:xfrm>
            <a:off x="965649" y="936766"/>
            <a:ext cx="7926424" cy="929951"/>
          </a:xfrm>
        </p:spPr>
        <p:txBody>
          <a:bodyPr>
            <a:noAutofit/>
          </a:bodyPr>
          <a:lstStyle/>
          <a:p>
            <a:pPr algn="l"/>
            <a:r>
              <a:rPr lang="en-US" dirty="0">
                <a:latin typeface="Times New Roman" panose="02020603050405020304" pitchFamily="18" charset="0"/>
                <a:cs typeface="Times New Roman" panose="02020603050405020304" pitchFamily="18" charset="0"/>
              </a:rPr>
              <a:t>What is The Viewport?</a:t>
            </a:r>
          </a:p>
        </p:txBody>
      </p:sp>
      <p:sp>
        <p:nvSpPr>
          <p:cNvPr id="7" name="Content Placeholder 2">
            <a:extLst>
              <a:ext uri="{FF2B5EF4-FFF2-40B4-BE49-F238E27FC236}">
                <a16:creationId xmlns:a16="http://schemas.microsoft.com/office/drawing/2014/main" id="{2E992F3C-C731-5D79-2D70-06756F3A5422}"/>
              </a:ext>
            </a:extLst>
          </p:cNvPr>
          <p:cNvSpPr txBox="1">
            <a:spLocks/>
          </p:cNvSpPr>
          <p:nvPr/>
        </p:nvSpPr>
        <p:spPr>
          <a:xfrm>
            <a:off x="794028" y="1866717"/>
            <a:ext cx="7435573" cy="3507716"/>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algn="l"/>
            <a:r>
              <a:rPr lang="en-US" sz="1600" b="0" i="0" dirty="0">
                <a:solidFill>
                  <a:srgbClr val="000000"/>
                </a:solidFill>
                <a:effectLst/>
                <a:latin typeface="Times New Roman" panose="02020603050405020304" pitchFamily="18" charset="0"/>
                <a:cs typeface="Times New Roman" panose="02020603050405020304" pitchFamily="18" charset="0"/>
              </a:rPr>
              <a:t>The viewport is the user's visible area of a web page.</a:t>
            </a:r>
          </a:p>
          <a:p>
            <a:pPr algn="l"/>
            <a:r>
              <a:rPr lang="en-US" sz="1600" b="0" i="0" dirty="0">
                <a:solidFill>
                  <a:srgbClr val="000000"/>
                </a:solidFill>
                <a:effectLst/>
                <a:latin typeface="Times New Roman" panose="02020603050405020304" pitchFamily="18" charset="0"/>
                <a:cs typeface="Times New Roman" panose="02020603050405020304" pitchFamily="18" charset="0"/>
              </a:rPr>
              <a:t>The viewport varies with the device, and will be smaller on a mobile phone than on a computer screen.</a:t>
            </a:r>
          </a:p>
          <a:p>
            <a:pPr algn="l"/>
            <a:r>
              <a:rPr lang="en-US" sz="1600" b="0" i="0" dirty="0">
                <a:solidFill>
                  <a:srgbClr val="000000"/>
                </a:solidFill>
                <a:effectLst/>
                <a:latin typeface="Times New Roman" panose="02020603050405020304" pitchFamily="18" charset="0"/>
                <a:cs typeface="Times New Roman" panose="02020603050405020304" pitchFamily="18" charset="0"/>
              </a:rPr>
              <a:t>Before tablets and mobile phones, web pages were designed only for computer screens, and it was common for web pages to have a static design and a fixed size.</a:t>
            </a:r>
          </a:p>
          <a:p>
            <a:pPr algn="l"/>
            <a:r>
              <a:rPr lang="en-US" sz="1600" b="0" i="0" dirty="0">
                <a:solidFill>
                  <a:srgbClr val="000000"/>
                </a:solidFill>
                <a:effectLst/>
                <a:latin typeface="Times New Roman" panose="02020603050405020304" pitchFamily="18" charset="0"/>
                <a:cs typeface="Times New Roman" panose="02020603050405020304" pitchFamily="18" charset="0"/>
              </a:rPr>
              <a:t>Then, when we started surfing the internet using tablets and mobile phones, fixed size web pages were too large to fit the viewport. </a:t>
            </a:r>
          </a:p>
          <a:p>
            <a:pPr algn="l"/>
            <a:r>
              <a:rPr lang="en-US" sz="1600" b="0" i="0" dirty="0">
                <a:solidFill>
                  <a:srgbClr val="000000"/>
                </a:solidFill>
                <a:effectLst/>
                <a:latin typeface="Times New Roman" panose="02020603050405020304" pitchFamily="18" charset="0"/>
                <a:cs typeface="Times New Roman" panose="02020603050405020304" pitchFamily="18" charset="0"/>
              </a:rPr>
              <a:t>To fix this, browsers on those devices scaled down the entire web page to fit the screen.</a:t>
            </a:r>
            <a:br>
              <a:rPr lang="en-US" sz="1600" dirty="0">
                <a:latin typeface="Times New Roman" panose="02020603050405020304" pitchFamily="18" charset="0"/>
                <a:cs typeface="Times New Roman" panose="02020603050405020304" pitchFamily="18" charset="0"/>
              </a:rPr>
            </a:br>
            <a:endParaRPr lang="en-US" sz="1600" b="0" i="0" dirty="0">
              <a:solidFill>
                <a:srgbClr val="000000"/>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05155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screenshot of a computer&#10;&#10;Description automatically generated">
            <a:extLst>
              <a:ext uri="{FF2B5EF4-FFF2-40B4-BE49-F238E27FC236}">
                <a16:creationId xmlns:a16="http://schemas.microsoft.com/office/drawing/2014/main" id="{3DD98604-7349-EEED-2F86-B36C7E1AA21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04852" y="2032753"/>
            <a:ext cx="6873836" cy="3551228"/>
          </a:xfrm>
          <a:prstGeom prst="rect">
            <a:avLst/>
          </a:prstGeom>
        </p:spPr>
      </p:pic>
      <p:sp>
        <p:nvSpPr>
          <p:cNvPr id="7" name="TextBox 6">
            <a:extLst>
              <a:ext uri="{FF2B5EF4-FFF2-40B4-BE49-F238E27FC236}">
                <a16:creationId xmlns:a16="http://schemas.microsoft.com/office/drawing/2014/main" id="{6BB94B7E-08E3-D400-1322-D75C333C1134}"/>
              </a:ext>
            </a:extLst>
          </p:cNvPr>
          <p:cNvSpPr txBox="1"/>
          <p:nvPr/>
        </p:nvSpPr>
        <p:spPr>
          <a:xfrm>
            <a:off x="1204852" y="1189854"/>
            <a:ext cx="6102220" cy="646331"/>
          </a:xfrm>
          <a:prstGeom prst="rect">
            <a:avLst/>
          </a:prstGeom>
          <a:noFill/>
        </p:spPr>
        <p:txBody>
          <a:bodyPr wrap="square">
            <a:spAutoFit/>
          </a:bodyPr>
          <a:lstStyle/>
          <a:p>
            <a:r>
              <a:rPr lang="en-US" b="0" i="0" dirty="0">
                <a:solidFill>
                  <a:srgbClr val="000000"/>
                </a:solidFill>
                <a:effectLst/>
                <a:latin typeface="Times New Roman" panose="02020603050405020304" pitchFamily="18" charset="0"/>
                <a:cs typeface="Times New Roman" panose="02020603050405020304" pitchFamily="18" charset="0"/>
              </a:rPr>
              <a:t>Here is an example of a web page </a:t>
            </a:r>
            <a:r>
              <a:rPr lang="en-US" b="0" i="1" dirty="0">
                <a:solidFill>
                  <a:srgbClr val="000000"/>
                </a:solidFill>
                <a:effectLst/>
                <a:latin typeface="Times New Roman" panose="02020603050405020304" pitchFamily="18" charset="0"/>
                <a:cs typeface="Times New Roman" panose="02020603050405020304" pitchFamily="18" charset="0"/>
              </a:rPr>
              <a:t>without</a:t>
            </a:r>
            <a:r>
              <a:rPr lang="en-US" b="0" i="0" dirty="0">
                <a:solidFill>
                  <a:srgbClr val="000000"/>
                </a:solidFill>
                <a:effectLst/>
                <a:latin typeface="Times New Roman" panose="02020603050405020304" pitchFamily="18" charset="0"/>
                <a:cs typeface="Times New Roman" panose="02020603050405020304" pitchFamily="18" charset="0"/>
              </a:rPr>
              <a:t> the viewport meta tag, and the same web page </a:t>
            </a:r>
            <a:r>
              <a:rPr lang="en-US" b="0" i="1" dirty="0">
                <a:solidFill>
                  <a:srgbClr val="000000"/>
                </a:solidFill>
                <a:effectLst/>
                <a:latin typeface="Times New Roman" panose="02020603050405020304" pitchFamily="18" charset="0"/>
                <a:cs typeface="Times New Roman" panose="02020603050405020304" pitchFamily="18" charset="0"/>
              </a:rPr>
              <a:t>with</a:t>
            </a:r>
            <a:r>
              <a:rPr lang="en-US" b="0" i="0" dirty="0">
                <a:solidFill>
                  <a:srgbClr val="000000"/>
                </a:solidFill>
                <a:effectLst/>
                <a:latin typeface="Times New Roman" panose="02020603050405020304" pitchFamily="18" charset="0"/>
                <a:cs typeface="Times New Roman" panose="02020603050405020304" pitchFamily="18" charset="0"/>
              </a:rPr>
              <a:t> the viewport meta tag:</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002290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39C152-D503-4321-90FD-BECB689BB5BE}"/>
              </a:ext>
            </a:extLst>
          </p:cNvPr>
          <p:cNvSpPr>
            <a:spLocks noGrp="1"/>
          </p:cNvSpPr>
          <p:nvPr>
            <p:ph type="title"/>
          </p:nvPr>
        </p:nvSpPr>
        <p:spPr>
          <a:xfrm>
            <a:off x="965649" y="936766"/>
            <a:ext cx="7926424" cy="929951"/>
          </a:xfrm>
        </p:spPr>
        <p:txBody>
          <a:bodyPr>
            <a:noAutofit/>
          </a:bodyPr>
          <a:lstStyle/>
          <a:p>
            <a:pPr algn="l"/>
            <a:r>
              <a:rPr lang="en-US" dirty="0">
                <a:latin typeface="Times New Roman" panose="02020603050405020304" pitchFamily="18" charset="0"/>
                <a:cs typeface="Times New Roman" panose="02020603050405020304" pitchFamily="18" charset="0"/>
              </a:rPr>
              <a:t>What is a Media Query?</a:t>
            </a:r>
          </a:p>
        </p:txBody>
      </p:sp>
      <p:sp>
        <p:nvSpPr>
          <p:cNvPr id="5" name="Rectangle 3">
            <a:extLst>
              <a:ext uri="{FF2B5EF4-FFF2-40B4-BE49-F238E27FC236}">
                <a16:creationId xmlns:a16="http://schemas.microsoft.com/office/drawing/2014/main" id="{B88734D0-821F-1C77-9391-7449499010C7}"/>
              </a:ext>
            </a:extLst>
          </p:cNvPr>
          <p:cNvSpPr>
            <a:spLocks noChangeArrowheads="1"/>
          </p:cNvSpPr>
          <p:nvPr/>
        </p:nvSpPr>
        <p:spPr bwMode="auto">
          <a:xfrm>
            <a:off x="965649" y="1653235"/>
            <a:ext cx="7774564" cy="3284833"/>
          </a:xfrm>
          <a:prstGeom prst="rect">
            <a:avLst/>
          </a:prstGeom>
          <a:solidFill>
            <a:srgbClr val="E7E9EB"/>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63480" rIns="0" bIns="6348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Media query is a CSS technique introduced in CSS3.</a:t>
            </a:r>
            <a:endParaRPr kumimoji="0" lang="en-US" altLang="en-US"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en-US" altLang="en-US" sz="16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It uses the </a:t>
            </a:r>
            <a:r>
              <a:rPr kumimoji="0" lang="en-US" altLang="en-US" sz="1600" b="0" i="0" u="none" strike="noStrike" cap="none" normalizeH="0" baseline="0" dirty="0">
                <a:ln>
                  <a:noFill/>
                </a:ln>
                <a:solidFill>
                  <a:srgbClr val="DC143C"/>
                </a:solidFill>
                <a:effectLst/>
                <a:latin typeface="Times New Roman" panose="02020603050405020304" pitchFamily="18" charset="0"/>
                <a:cs typeface="Times New Roman" panose="02020603050405020304" pitchFamily="18" charset="0"/>
              </a:rPr>
              <a:t>@media</a:t>
            </a:r>
            <a:r>
              <a:rPr kumimoji="0" lang="en-US" altLang="en-US" sz="16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rule to include a block of CSS properties only if a certain condition is true.</a:t>
            </a:r>
            <a:endParaRPr kumimoji="0" lang="en-US" altLang="en-US"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6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Example:</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If the browser window is 600px or smaller, the background color will be </a:t>
            </a:r>
            <a:r>
              <a:rPr kumimoji="0" lang="en-US" altLang="en-US" sz="16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lightblue</a:t>
            </a:r>
            <a:r>
              <a:rPr kumimoji="0" lang="en-US" altLang="en-US" sz="16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a:t>
            </a:r>
          </a:p>
          <a:p>
            <a:pPr marL="0" marR="0" lvl="0" indent="0" algn="l" defTabSz="914400" rtl="0" eaLnBrk="0" fontAlgn="base" latinLnBrk="0" hangingPunct="0">
              <a:lnSpc>
                <a:spcPct val="150000"/>
              </a:lnSpc>
              <a:spcBef>
                <a:spcPct val="0"/>
              </a:spcBef>
              <a:spcAft>
                <a:spcPct val="0"/>
              </a:spcAft>
              <a:buClrTx/>
              <a:buSzTx/>
              <a:buFontTx/>
              <a:buNone/>
              <a:tabLst/>
            </a:pPr>
            <a:r>
              <a:rPr kumimoji="0" lang="en-US" altLang="en-US" sz="1600" b="0" i="0" u="none" strike="noStrike" cap="none" normalizeH="0" baseline="0" dirty="0">
                <a:ln>
                  <a:noFill/>
                </a:ln>
                <a:solidFill>
                  <a:srgbClr val="A52A2A"/>
                </a:solidFill>
                <a:effectLst/>
                <a:latin typeface="Times New Roman" panose="02020603050405020304" pitchFamily="18" charset="0"/>
                <a:cs typeface="Times New Roman" panose="02020603050405020304" pitchFamily="18" charset="0"/>
              </a:rPr>
              <a:t>@media only screen and (max-width: 600px) </a:t>
            </a:r>
            <a:r>
              <a:rPr kumimoji="0" lang="en-US" altLang="en-US" sz="16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a:t>
            </a:r>
            <a:br>
              <a:rPr kumimoji="0" lang="en-US" altLang="en-US" sz="1600" b="0" i="0" u="none" strike="noStrike" cap="none" normalizeH="0" baseline="0" dirty="0">
                <a:ln>
                  <a:noFill/>
                </a:ln>
                <a:solidFill>
                  <a:srgbClr val="A52A2A"/>
                </a:solidFill>
                <a:effectLst/>
                <a:latin typeface="Times New Roman" panose="02020603050405020304" pitchFamily="18" charset="0"/>
                <a:cs typeface="Times New Roman" panose="02020603050405020304" pitchFamily="18" charset="0"/>
              </a:rPr>
            </a:br>
            <a:r>
              <a:rPr kumimoji="0" lang="en-US" altLang="en-US" sz="1600" b="0" i="0" u="none" strike="noStrike" cap="none" normalizeH="0" baseline="0" dirty="0">
                <a:ln>
                  <a:noFill/>
                </a:ln>
                <a:solidFill>
                  <a:srgbClr val="A52A2A"/>
                </a:solidFill>
                <a:effectLst/>
                <a:latin typeface="Times New Roman" panose="02020603050405020304" pitchFamily="18" charset="0"/>
                <a:cs typeface="Times New Roman" panose="02020603050405020304" pitchFamily="18" charset="0"/>
              </a:rPr>
              <a:t>  body </a:t>
            </a:r>
            <a:r>
              <a:rPr kumimoji="0" lang="en-US" altLang="en-US" sz="16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a:t>
            </a:r>
            <a:br>
              <a:rPr kumimoji="0" lang="en-US" altLang="en-US" sz="1600" b="0" i="0" u="none" strike="noStrike" cap="none" normalizeH="0" baseline="0" dirty="0">
                <a:ln>
                  <a:noFill/>
                </a:ln>
                <a:solidFill>
                  <a:srgbClr val="FF0000"/>
                </a:solidFill>
                <a:effectLst/>
                <a:latin typeface="Times New Roman" panose="02020603050405020304" pitchFamily="18" charset="0"/>
                <a:cs typeface="Times New Roman" panose="02020603050405020304" pitchFamily="18" charset="0"/>
              </a:rPr>
            </a:br>
            <a:r>
              <a:rPr kumimoji="0" lang="en-US" altLang="en-US" sz="1600" b="0" i="0" u="none" strike="noStrike" cap="none" normalizeH="0" baseline="0" dirty="0">
                <a:ln>
                  <a:noFill/>
                </a:ln>
                <a:solidFill>
                  <a:srgbClr val="FF0000"/>
                </a:solidFill>
                <a:effectLst/>
                <a:latin typeface="Times New Roman" panose="02020603050405020304" pitchFamily="18" charset="0"/>
                <a:cs typeface="Times New Roman" panose="02020603050405020304" pitchFamily="18" charset="0"/>
              </a:rPr>
              <a:t>    background-color</a:t>
            </a:r>
            <a:r>
              <a:rPr kumimoji="0" lang="en-US" altLang="en-US" sz="16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a:t>
            </a:r>
            <a:r>
              <a:rPr kumimoji="0" lang="en-US" altLang="en-US" sz="1600" b="0" i="0" u="none" strike="noStrike" cap="none" normalizeH="0" baseline="0" dirty="0">
                <a:ln>
                  <a:noFill/>
                </a:ln>
                <a:solidFill>
                  <a:srgbClr val="0000CD"/>
                </a:solidFill>
                <a:effectLst/>
                <a:latin typeface="Times New Roman" panose="02020603050405020304" pitchFamily="18" charset="0"/>
                <a:cs typeface="Times New Roman" panose="02020603050405020304" pitchFamily="18" charset="0"/>
              </a:rPr>
              <a:t> </a:t>
            </a:r>
            <a:r>
              <a:rPr kumimoji="0" lang="en-US" altLang="en-US" sz="1600" b="0" i="0" u="none" strike="noStrike" cap="none" normalizeH="0" baseline="0" dirty="0" err="1">
                <a:ln>
                  <a:noFill/>
                </a:ln>
                <a:solidFill>
                  <a:srgbClr val="0000CD"/>
                </a:solidFill>
                <a:effectLst/>
                <a:latin typeface="Times New Roman" panose="02020603050405020304" pitchFamily="18" charset="0"/>
                <a:cs typeface="Times New Roman" panose="02020603050405020304" pitchFamily="18" charset="0"/>
              </a:rPr>
              <a:t>lightblue</a:t>
            </a:r>
            <a:r>
              <a:rPr kumimoji="0" lang="en-US" altLang="en-US" sz="16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a:t>
            </a:r>
            <a:br>
              <a:rPr kumimoji="0" lang="en-US" altLang="en-US" sz="1600" b="0" i="0" u="none" strike="noStrike" cap="none" normalizeH="0" baseline="0" dirty="0">
                <a:ln>
                  <a:noFill/>
                </a:ln>
                <a:solidFill>
                  <a:srgbClr val="FF0000"/>
                </a:solidFill>
                <a:effectLst/>
                <a:latin typeface="Times New Roman" panose="02020603050405020304" pitchFamily="18" charset="0"/>
                <a:cs typeface="Times New Roman" panose="02020603050405020304" pitchFamily="18" charset="0"/>
              </a:rPr>
            </a:br>
            <a:r>
              <a:rPr kumimoji="0" lang="en-US" altLang="en-US" sz="1600" b="0" i="0" u="none" strike="noStrike" cap="none" normalizeH="0" baseline="0" dirty="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16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a:t>
            </a:r>
            <a:br>
              <a:rPr kumimoji="0" lang="en-US" altLang="en-US" sz="1600" b="0" i="0" u="none" strike="noStrike" cap="none" normalizeH="0" baseline="0" dirty="0">
                <a:ln>
                  <a:noFill/>
                </a:ln>
                <a:solidFill>
                  <a:srgbClr val="A52A2A"/>
                </a:solidFill>
                <a:effectLst/>
                <a:latin typeface="Times New Roman" panose="02020603050405020304" pitchFamily="18" charset="0"/>
                <a:cs typeface="Times New Roman" panose="02020603050405020304" pitchFamily="18" charset="0"/>
              </a:rPr>
            </a:br>
            <a:r>
              <a:rPr kumimoji="0" lang="en-US" altLang="en-US" sz="16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a:t>
            </a:r>
            <a:endParaRPr kumimoji="0" lang="en-US" altLang="en-US"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588905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39C152-D503-4321-90FD-BECB689BB5BE}"/>
              </a:ext>
            </a:extLst>
          </p:cNvPr>
          <p:cNvSpPr>
            <a:spLocks noGrp="1"/>
          </p:cNvSpPr>
          <p:nvPr>
            <p:ph type="title"/>
          </p:nvPr>
        </p:nvSpPr>
        <p:spPr>
          <a:xfrm>
            <a:off x="965649" y="936766"/>
            <a:ext cx="7926424" cy="929951"/>
          </a:xfrm>
        </p:spPr>
        <p:txBody>
          <a:bodyPr>
            <a:noAutofit/>
          </a:bodyPr>
          <a:lstStyle/>
          <a:p>
            <a:pPr algn="l"/>
            <a:r>
              <a:rPr lang="en-US" dirty="0">
                <a:latin typeface="Times New Roman" panose="02020603050405020304" pitchFamily="18" charset="0"/>
                <a:cs typeface="Times New Roman" panose="02020603050405020304" pitchFamily="18" charset="0"/>
              </a:rPr>
              <a:t>Always Design for Mobile First</a:t>
            </a:r>
          </a:p>
        </p:txBody>
      </p:sp>
      <p:sp>
        <p:nvSpPr>
          <p:cNvPr id="7" name="Content Placeholder 2">
            <a:extLst>
              <a:ext uri="{FF2B5EF4-FFF2-40B4-BE49-F238E27FC236}">
                <a16:creationId xmlns:a16="http://schemas.microsoft.com/office/drawing/2014/main" id="{2E992F3C-C731-5D79-2D70-06756F3A5422}"/>
              </a:ext>
            </a:extLst>
          </p:cNvPr>
          <p:cNvSpPr txBox="1">
            <a:spLocks/>
          </p:cNvSpPr>
          <p:nvPr/>
        </p:nvSpPr>
        <p:spPr>
          <a:xfrm>
            <a:off x="822021" y="2183958"/>
            <a:ext cx="7435573" cy="2014818"/>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algn="l">
              <a:lnSpc>
                <a:spcPct val="150000"/>
              </a:lnSpc>
            </a:pPr>
            <a:r>
              <a:rPr lang="en-US" b="0" i="0" dirty="0">
                <a:solidFill>
                  <a:srgbClr val="000000"/>
                </a:solidFill>
                <a:effectLst/>
                <a:latin typeface="Times New Roman" panose="02020603050405020304" pitchFamily="18" charset="0"/>
                <a:cs typeface="Times New Roman" panose="02020603050405020304" pitchFamily="18" charset="0"/>
              </a:rPr>
              <a:t>Mobile First means designing for mobile before designing for desktop or any other device (This will make the page display faster on smaller devices).</a:t>
            </a:r>
          </a:p>
          <a:p>
            <a:pPr algn="l"/>
            <a:r>
              <a:rPr lang="en-US" b="0" i="0" dirty="0">
                <a:solidFill>
                  <a:srgbClr val="000000"/>
                </a:solidFill>
                <a:effectLst/>
                <a:latin typeface="Times New Roman" panose="02020603050405020304" pitchFamily="18" charset="0"/>
                <a:cs typeface="Times New Roman" panose="02020603050405020304" pitchFamily="18" charset="0"/>
              </a:rPr>
              <a:t>This means that we must make some changes in our CSS.</a:t>
            </a:r>
          </a:p>
          <a:p>
            <a:pPr algn="l">
              <a:lnSpc>
                <a:spcPct val="150000"/>
              </a:lnSpc>
            </a:pPr>
            <a:r>
              <a:rPr lang="en-US" b="0" i="0" dirty="0">
                <a:solidFill>
                  <a:srgbClr val="000000"/>
                </a:solidFill>
                <a:effectLst/>
                <a:latin typeface="Times New Roman" panose="02020603050405020304" pitchFamily="18" charset="0"/>
                <a:cs typeface="Times New Roman" panose="02020603050405020304" pitchFamily="18" charset="0"/>
              </a:rPr>
              <a:t>Instead of changing styles when the width gets </a:t>
            </a:r>
            <a:r>
              <a:rPr lang="en-US" b="0" i="1" dirty="0">
                <a:solidFill>
                  <a:srgbClr val="000000"/>
                </a:solidFill>
                <a:effectLst/>
                <a:latin typeface="Times New Roman" panose="02020603050405020304" pitchFamily="18" charset="0"/>
                <a:cs typeface="Times New Roman" panose="02020603050405020304" pitchFamily="18" charset="0"/>
              </a:rPr>
              <a:t>smaller</a:t>
            </a:r>
            <a:r>
              <a:rPr lang="en-US" b="0" i="0" dirty="0">
                <a:solidFill>
                  <a:srgbClr val="000000"/>
                </a:solidFill>
                <a:effectLst/>
                <a:latin typeface="Times New Roman" panose="02020603050405020304" pitchFamily="18" charset="0"/>
                <a:cs typeface="Times New Roman" panose="02020603050405020304" pitchFamily="18" charset="0"/>
              </a:rPr>
              <a:t> than 768px, we should change the design when the width gets </a:t>
            </a:r>
            <a:r>
              <a:rPr lang="en-US" b="0" i="1" dirty="0">
                <a:solidFill>
                  <a:srgbClr val="000000"/>
                </a:solidFill>
                <a:effectLst/>
                <a:latin typeface="Times New Roman" panose="02020603050405020304" pitchFamily="18" charset="0"/>
                <a:cs typeface="Times New Roman" panose="02020603050405020304" pitchFamily="18" charset="0"/>
              </a:rPr>
              <a:t>larger</a:t>
            </a:r>
            <a:r>
              <a:rPr lang="en-US" b="0" i="0" dirty="0">
                <a:solidFill>
                  <a:srgbClr val="000000"/>
                </a:solidFill>
                <a:effectLst/>
                <a:latin typeface="Times New Roman" panose="02020603050405020304" pitchFamily="18" charset="0"/>
                <a:cs typeface="Times New Roman" panose="02020603050405020304" pitchFamily="18" charset="0"/>
              </a:rPr>
              <a:t> than 768px. This will make our design Mobile First:</a:t>
            </a:r>
          </a:p>
        </p:txBody>
      </p:sp>
    </p:spTree>
    <p:extLst>
      <p:ext uri="{BB962C8B-B14F-4D97-AF65-F5344CB8AC3E}">
        <p14:creationId xmlns:p14="http://schemas.microsoft.com/office/powerpoint/2010/main" val="39709289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39C152-D503-4321-90FD-BECB689BB5BE}"/>
              </a:ext>
            </a:extLst>
          </p:cNvPr>
          <p:cNvSpPr>
            <a:spLocks noGrp="1"/>
          </p:cNvSpPr>
          <p:nvPr>
            <p:ph type="title"/>
          </p:nvPr>
        </p:nvSpPr>
        <p:spPr>
          <a:xfrm>
            <a:off x="880577" y="651111"/>
            <a:ext cx="7926424" cy="929951"/>
          </a:xfrm>
        </p:spPr>
        <p:txBody>
          <a:bodyPr>
            <a:noAutofit/>
          </a:bodyPr>
          <a:lstStyle/>
          <a:p>
            <a:pPr algn="l"/>
            <a:r>
              <a:rPr lang="en-US" dirty="0">
                <a:latin typeface="Times New Roman" panose="02020603050405020304" pitchFamily="18" charset="0"/>
                <a:cs typeface="Times New Roman" panose="02020603050405020304" pitchFamily="18" charset="0"/>
              </a:rPr>
              <a:t>Background Images</a:t>
            </a:r>
          </a:p>
        </p:txBody>
      </p:sp>
      <p:sp>
        <p:nvSpPr>
          <p:cNvPr id="4" name="Rectangle 2">
            <a:extLst>
              <a:ext uri="{FF2B5EF4-FFF2-40B4-BE49-F238E27FC236}">
                <a16:creationId xmlns:a16="http://schemas.microsoft.com/office/drawing/2014/main" id="{0E4B0AF2-C2C5-DAB0-BDF3-29633058D06A}"/>
              </a:ext>
            </a:extLst>
          </p:cNvPr>
          <p:cNvSpPr>
            <a:spLocks noChangeArrowheads="1"/>
          </p:cNvSpPr>
          <p:nvPr/>
        </p:nvSpPr>
        <p:spPr bwMode="auto">
          <a:xfrm>
            <a:off x="899238" y="1394312"/>
            <a:ext cx="7926424" cy="1894749"/>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50000"/>
              </a:lnSpc>
              <a:spcBef>
                <a:spcPct val="0"/>
              </a:spcBef>
              <a:spcAft>
                <a:spcPct val="0"/>
              </a:spcAft>
              <a:buClrTx/>
              <a:buSzTx/>
              <a:buFontTx/>
              <a:buNone/>
              <a:tabLst/>
            </a:pPr>
            <a:r>
              <a:rPr kumimoji="0" lang="en-US" altLang="en-US" sz="16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Background images can also respond to resizing and scaling.</a:t>
            </a:r>
            <a:endParaRPr kumimoji="0" lang="en-US" altLang="en-US"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en-US" altLang="en-US" sz="16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Here we will show three different methods:</a:t>
            </a:r>
            <a:endParaRPr kumimoji="0" lang="en-US" altLang="en-US"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en-US" altLang="en-US" sz="16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1. If the </a:t>
            </a:r>
            <a:r>
              <a:rPr kumimoji="0" lang="en-US" altLang="en-US" sz="1600" b="0" i="0" u="none" strike="noStrike" cap="none" normalizeH="0" baseline="0" dirty="0">
                <a:ln>
                  <a:noFill/>
                </a:ln>
                <a:solidFill>
                  <a:srgbClr val="DC143C"/>
                </a:solidFill>
                <a:effectLst/>
                <a:latin typeface="Times New Roman" panose="02020603050405020304" pitchFamily="18" charset="0"/>
                <a:cs typeface="Times New Roman" panose="02020603050405020304" pitchFamily="18" charset="0"/>
              </a:rPr>
              <a:t>background-size</a:t>
            </a:r>
            <a:r>
              <a:rPr kumimoji="0" lang="en-US" altLang="en-US" sz="16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property is set to "contain", the background image will scale, and try to fit the content area. However, the image will keep its aspect ratio (the proportional relationship between the image's width and height):</a:t>
            </a:r>
            <a:endParaRPr kumimoji="0" lang="en-US" altLang="en-US"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pic>
        <p:nvPicPr>
          <p:cNvPr id="6" name="Picture 5" descr="A close-up of a plant&#10;&#10;Description automatically generated">
            <a:extLst>
              <a:ext uri="{FF2B5EF4-FFF2-40B4-BE49-F238E27FC236}">
                <a16:creationId xmlns:a16="http://schemas.microsoft.com/office/drawing/2014/main" id="{CC1CD5BF-9390-A7E7-AC82-4EE033684B7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69143" y="3628384"/>
            <a:ext cx="5514653" cy="1835304"/>
          </a:xfrm>
          <a:prstGeom prst="rect">
            <a:avLst/>
          </a:prstGeom>
        </p:spPr>
      </p:pic>
      <p:sp>
        <p:nvSpPr>
          <p:cNvPr id="9" name="TextBox 8">
            <a:extLst>
              <a:ext uri="{FF2B5EF4-FFF2-40B4-BE49-F238E27FC236}">
                <a16:creationId xmlns:a16="http://schemas.microsoft.com/office/drawing/2014/main" id="{8FAB6748-1432-C79C-98CA-AD93AF047D42}"/>
              </a:ext>
            </a:extLst>
          </p:cNvPr>
          <p:cNvSpPr txBox="1"/>
          <p:nvPr/>
        </p:nvSpPr>
        <p:spPr>
          <a:xfrm>
            <a:off x="880577" y="3536264"/>
            <a:ext cx="3704253" cy="2554545"/>
          </a:xfrm>
          <a:prstGeom prst="rect">
            <a:avLst/>
          </a:prstGeom>
          <a:noFill/>
        </p:spPr>
        <p:txBody>
          <a:bodyPr wrap="square">
            <a:spAutoFit/>
          </a:bodyPr>
          <a:lstStyle/>
          <a:p>
            <a:pPr algn="l"/>
            <a:r>
              <a:rPr lang="en-US" sz="1600" b="0" i="0" dirty="0">
                <a:solidFill>
                  <a:srgbClr val="000000"/>
                </a:solidFill>
                <a:effectLst/>
                <a:latin typeface="Times New Roman" panose="02020603050405020304" pitchFamily="18" charset="0"/>
                <a:cs typeface="Times New Roman" panose="02020603050405020304" pitchFamily="18" charset="0"/>
              </a:rPr>
              <a:t>Example</a:t>
            </a:r>
          </a:p>
          <a:p>
            <a:pPr algn="l"/>
            <a:r>
              <a:rPr lang="en-US" sz="1600" b="0" i="0" dirty="0">
                <a:solidFill>
                  <a:srgbClr val="A52A2A"/>
                </a:solidFill>
                <a:effectLst/>
                <a:latin typeface="Times New Roman" panose="02020603050405020304" pitchFamily="18" charset="0"/>
                <a:cs typeface="Times New Roman" panose="02020603050405020304" pitchFamily="18" charset="0"/>
              </a:rPr>
              <a:t>div </a:t>
            </a:r>
            <a:r>
              <a:rPr lang="en-US" sz="1600" b="0" i="0" dirty="0">
                <a:solidFill>
                  <a:srgbClr val="000000"/>
                </a:solidFill>
                <a:effectLst/>
                <a:latin typeface="Times New Roman" panose="02020603050405020304" pitchFamily="18" charset="0"/>
                <a:cs typeface="Times New Roman" panose="02020603050405020304" pitchFamily="18" charset="0"/>
              </a:rPr>
              <a:t>{</a:t>
            </a:r>
            <a:br>
              <a:rPr lang="en-US" sz="1600" b="0" i="0" dirty="0">
                <a:solidFill>
                  <a:srgbClr val="FF0000"/>
                </a:solidFill>
                <a:effectLst/>
                <a:latin typeface="Times New Roman" panose="02020603050405020304" pitchFamily="18" charset="0"/>
                <a:cs typeface="Times New Roman" panose="02020603050405020304" pitchFamily="18" charset="0"/>
              </a:rPr>
            </a:br>
            <a:r>
              <a:rPr lang="en-US" sz="1600" b="0" i="0" dirty="0">
                <a:solidFill>
                  <a:srgbClr val="FF0000"/>
                </a:solidFill>
                <a:effectLst/>
                <a:latin typeface="Times New Roman" panose="02020603050405020304" pitchFamily="18" charset="0"/>
                <a:cs typeface="Times New Roman" panose="02020603050405020304" pitchFamily="18" charset="0"/>
              </a:rPr>
              <a:t>  width</a:t>
            </a:r>
            <a:r>
              <a:rPr lang="en-US" sz="1600" b="0" i="0" dirty="0">
                <a:solidFill>
                  <a:srgbClr val="000000"/>
                </a:solidFill>
                <a:effectLst/>
                <a:latin typeface="Times New Roman" panose="02020603050405020304" pitchFamily="18" charset="0"/>
                <a:cs typeface="Times New Roman" panose="02020603050405020304" pitchFamily="18" charset="0"/>
              </a:rPr>
              <a:t>:</a:t>
            </a:r>
            <a:r>
              <a:rPr lang="en-US" sz="1600" b="0" i="0" dirty="0">
                <a:solidFill>
                  <a:srgbClr val="0000CD"/>
                </a:solidFill>
                <a:effectLst/>
                <a:latin typeface="Times New Roman" panose="02020603050405020304" pitchFamily="18" charset="0"/>
                <a:cs typeface="Times New Roman" panose="02020603050405020304" pitchFamily="18" charset="0"/>
              </a:rPr>
              <a:t> 100%</a:t>
            </a:r>
            <a:r>
              <a:rPr lang="en-US" sz="1600" b="0" i="0" dirty="0">
                <a:solidFill>
                  <a:srgbClr val="000000"/>
                </a:solidFill>
                <a:effectLst/>
                <a:latin typeface="Times New Roman" panose="02020603050405020304" pitchFamily="18" charset="0"/>
                <a:cs typeface="Times New Roman" panose="02020603050405020304" pitchFamily="18" charset="0"/>
              </a:rPr>
              <a:t>;</a:t>
            </a:r>
            <a:br>
              <a:rPr lang="en-US" sz="1600" b="0" i="0" dirty="0">
                <a:solidFill>
                  <a:srgbClr val="FF0000"/>
                </a:solidFill>
                <a:effectLst/>
                <a:latin typeface="Times New Roman" panose="02020603050405020304" pitchFamily="18" charset="0"/>
                <a:cs typeface="Times New Roman" panose="02020603050405020304" pitchFamily="18" charset="0"/>
              </a:rPr>
            </a:br>
            <a:r>
              <a:rPr lang="en-US" sz="1600" b="0" i="0" dirty="0">
                <a:solidFill>
                  <a:srgbClr val="FF0000"/>
                </a:solidFill>
                <a:effectLst/>
                <a:latin typeface="Times New Roman" panose="02020603050405020304" pitchFamily="18" charset="0"/>
                <a:cs typeface="Times New Roman" panose="02020603050405020304" pitchFamily="18" charset="0"/>
              </a:rPr>
              <a:t>  height</a:t>
            </a:r>
            <a:r>
              <a:rPr lang="en-US" sz="1600" b="0" i="0" dirty="0">
                <a:solidFill>
                  <a:srgbClr val="000000"/>
                </a:solidFill>
                <a:effectLst/>
                <a:latin typeface="Times New Roman" panose="02020603050405020304" pitchFamily="18" charset="0"/>
                <a:cs typeface="Times New Roman" panose="02020603050405020304" pitchFamily="18" charset="0"/>
              </a:rPr>
              <a:t>:</a:t>
            </a:r>
            <a:r>
              <a:rPr lang="en-US" sz="1600" b="0" i="0" dirty="0">
                <a:solidFill>
                  <a:srgbClr val="0000CD"/>
                </a:solidFill>
                <a:effectLst/>
                <a:latin typeface="Times New Roman" panose="02020603050405020304" pitchFamily="18" charset="0"/>
                <a:cs typeface="Times New Roman" panose="02020603050405020304" pitchFamily="18" charset="0"/>
              </a:rPr>
              <a:t> 400px</a:t>
            </a:r>
            <a:r>
              <a:rPr lang="en-US" sz="1600" b="0" i="0" dirty="0">
                <a:solidFill>
                  <a:srgbClr val="000000"/>
                </a:solidFill>
                <a:effectLst/>
                <a:latin typeface="Times New Roman" panose="02020603050405020304" pitchFamily="18" charset="0"/>
                <a:cs typeface="Times New Roman" panose="02020603050405020304" pitchFamily="18" charset="0"/>
              </a:rPr>
              <a:t>;</a:t>
            </a:r>
            <a:br>
              <a:rPr lang="en-US" sz="1600" b="0" i="0" dirty="0">
                <a:solidFill>
                  <a:srgbClr val="FF0000"/>
                </a:solidFill>
                <a:effectLst/>
                <a:latin typeface="Times New Roman" panose="02020603050405020304" pitchFamily="18" charset="0"/>
                <a:cs typeface="Times New Roman" panose="02020603050405020304" pitchFamily="18" charset="0"/>
              </a:rPr>
            </a:br>
            <a:r>
              <a:rPr lang="en-US" sz="1600" b="0" i="0" dirty="0">
                <a:solidFill>
                  <a:srgbClr val="FF0000"/>
                </a:solidFill>
                <a:effectLst/>
                <a:latin typeface="Times New Roman" panose="02020603050405020304" pitchFamily="18" charset="0"/>
                <a:cs typeface="Times New Roman" panose="02020603050405020304" pitchFamily="18" charset="0"/>
              </a:rPr>
              <a:t>  background-image</a:t>
            </a:r>
            <a:r>
              <a:rPr lang="en-US" sz="1600" b="0" i="0" dirty="0">
                <a:solidFill>
                  <a:srgbClr val="000000"/>
                </a:solidFill>
                <a:effectLst/>
                <a:latin typeface="Times New Roman" panose="02020603050405020304" pitchFamily="18" charset="0"/>
                <a:cs typeface="Times New Roman" panose="02020603050405020304" pitchFamily="18" charset="0"/>
              </a:rPr>
              <a:t>:</a:t>
            </a:r>
            <a:r>
              <a:rPr lang="en-US" sz="1600" b="0" i="0" dirty="0">
                <a:solidFill>
                  <a:srgbClr val="0000CD"/>
                </a:solidFill>
                <a:effectLst/>
                <a:latin typeface="Times New Roman" panose="02020603050405020304" pitchFamily="18" charset="0"/>
                <a:cs typeface="Times New Roman" panose="02020603050405020304" pitchFamily="18" charset="0"/>
              </a:rPr>
              <a:t> </a:t>
            </a:r>
            <a:r>
              <a:rPr lang="en-US" sz="1600" b="0" i="0" dirty="0" err="1">
                <a:solidFill>
                  <a:srgbClr val="0000CD"/>
                </a:solidFill>
                <a:effectLst/>
                <a:latin typeface="Times New Roman" panose="02020603050405020304" pitchFamily="18" charset="0"/>
                <a:cs typeface="Times New Roman" panose="02020603050405020304" pitchFamily="18" charset="0"/>
              </a:rPr>
              <a:t>url</a:t>
            </a:r>
            <a:r>
              <a:rPr lang="en-US" sz="1600" b="0" i="0" dirty="0">
                <a:solidFill>
                  <a:srgbClr val="0000CD"/>
                </a:solidFill>
                <a:effectLst/>
                <a:latin typeface="Times New Roman" panose="02020603050405020304" pitchFamily="18" charset="0"/>
                <a:cs typeface="Times New Roman" panose="02020603050405020304" pitchFamily="18" charset="0"/>
              </a:rPr>
              <a:t>('img_flowers.jpg')</a:t>
            </a:r>
            <a:r>
              <a:rPr lang="en-US" sz="1600" b="0" i="0" dirty="0">
                <a:solidFill>
                  <a:srgbClr val="000000"/>
                </a:solidFill>
                <a:effectLst/>
                <a:latin typeface="Times New Roman" panose="02020603050405020304" pitchFamily="18" charset="0"/>
                <a:cs typeface="Times New Roman" panose="02020603050405020304" pitchFamily="18" charset="0"/>
              </a:rPr>
              <a:t>;</a:t>
            </a:r>
            <a:br>
              <a:rPr lang="en-US" sz="1600" b="0" i="0" dirty="0">
                <a:solidFill>
                  <a:srgbClr val="FF0000"/>
                </a:solidFill>
                <a:effectLst/>
                <a:latin typeface="Times New Roman" panose="02020603050405020304" pitchFamily="18" charset="0"/>
                <a:cs typeface="Times New Roman" panose="02020603050405020304" pitchFamily="18" charset="0"/>
              </a:rPr>
            </a:br>
            <a:r>
              <a:rPr lang="en-US" sz="1600" b="0" i="0" dirty="0">
                <a:solidFill>
                  <a:srgbClr val="FF0000"/>
                </a:solidFill>
                <a:effectLst/>
                <a:latin typeface="Times New Roman" panose="02020603050405020304" pitchFamily="18" charset="0"/>
                <a:cs typeface="Times New Roman" panose="02020603050405020304" pitchFamily="18" charset="0"/>
              </a:rPr>
              <a:t>  background-repeat</a:t>
            </a:r>
            <a:r>
              <a:rPr lang="en-US" sz="1600" b="0" i="0" dirty="0">
                <a:solidFill>
                  <a:srgbClr val="000000"/>
                </a:solidFill>
                <a:effectLst/>
                <a:latin typeface="Times New Roman" panose="02020603050405020304" pitchFamily="18" charset="0"/>
                <a:cs typeface="Times New Roman" panose="02020603050405020304" pitchFamily="18" charset="0"/>
              </a:rPr>
              <a:t>:</a:t>
            </a:r>
            <a:r>
              <a:rPr lang="en-US" sz="1600" b="0" i="0" dirty="0">
                <a:solidFill>
                  <a:srgbClr val="0000CD"/>
                </a:solidFill>
                <a:effectLst/>
                <a:latin typeface="Times New Roman" panose="02020603050405020304" pitchFamily="18" charset="0"/>
                <a:cs typeface="Times New Roman" panose="02020603050405020304" pitchFamily="18" charset="0"/>
              </a:rPr>
              <a:t> no-repeat</a:t>
            </a:r>
            <a:r>
              <a:rPr lang="en-US" sz="1600" b="0" i="0" dirty="0">
                <a:solidFill>
                  <a:srgbClr val="000000"/>
                </a:solidFill>
                <a:effectLst/>
                <a:latin typeface="Times New Roman" panose="02020603050405020304" pitchFamily="18" charset="0"/>
                <a:cs typeface="Times New Roman" panose="02020603050405020304" pitchFamily="18" charset="0"/>
              </a:rPr>
              <a:t>;</a:t>
            </a:r>
            <a:br>
              <a:rPr lang="en-US" sz="1600" b="0" i="0" dirty="0">
                <a:solidFill>
                  <a:srgbClr val="FF0000"/>
                </a:solidFill>
                <a:effectLst/>
                <a:latin typeface="Times New Roman" panose="02020603050405020304" pitchFamily="18" charset="0"/>
                <a:cs typeface="Times New Roman" panose="02020603050405020304" pitchFamily="18" charset="0"/>
              </a:rPr>
            </a:br>
            <a:r>
              <a:rPr lang="en-US" sz="1600" b="0" i="0" dirty="0">
                <a:solidFill>
                  <a:srgbClr val="FF0000"/>
                </a:solidFill>
                <a:effectLst/>
                <a:latin typeface="Times New Roman" panose="02020603050405020304" pitchFamily="18" charset="0"/>
                <a:cs typeface="Times New Roman" panose="02020603050405020304" pitchFamily="18" charset="0"/>
              </a:rPr>
              <a:t>  background-size</a:t>
            </a:r>
            <a:r>
              <a:rPr lang="en-US" sz="1600" b="0" i="0" dirty="0">
                <a:solidFill>
                  <a:srgbClr val="000000"/>
                </a:solidFill>
                <a:effectLst/>
                <a:latin typeface="Times New Roman" panose="02020603050405020304" pitchFamily="18" charset="0"/>
                <a:cs typeface="Times New Roman" panose="02020603050405020304" pitchFamily="18" charset="0"/>
              </a:rPr>
              <a:t>:</a:t>
            </a:r>
            <a:r>
              <a:rPr lang="en-US" sz="1600" b="0" i="0" dirty="0">
                <a:solidFill>
                  <a:srgbClr val="0000CD"/>
                </a:solidFill>
                <a:effectLst/>
                <a:latin typeface="Times New Roman" panose="02020603050405020304" pitchFamily="18" charset="0"/>
                <a:cs typeface="Times New Roman" panose="02020603050405020304" pitchFamily="18" charset="0"/>
              </a:rPr>
              <a:t> contain</a:t>
            </a:r>
            <a:r>
              <a:rPr lang="en-US" sz="1600" b="0" i="0" dirty="0">
                <a:solidFill>
                  <a:srgbClr val="000000"/>
                </a:solidFill>
                <a:effectLst/>
                <a:latin typeface="Times New Roman" panose="02020603050405020304" pitchFamily="18" charset="0"/>
                <a:cs typeface="Times New Roman" panose="02020603050405020304" pitchFamily="18" charset="0"/>
              </a:rPr>
              <a:t>;</a:t>
            </a:r>
            <a:br>
              <a:rPr lang="en-US" sz="1600" b="0" i="0" dirty="0">
                <a:solidFill>
                  <a:srgbClr val="FF0000"/>
                </a:solidFill>
                <a:effectLst/>
                <a:latin typeface="Times New Roman" panose="02020603050405020304" pitchFamily="18" charset="0"/>
                <a:cs typeface="Times New Roman" panose="02020603050405020304" pitchFamily="18" charset="0"/>
              </a:rPr>
            </a:br>
            <a:r>
              <a:rPr lang="en-US" sz="1600" b="0" i="0" dirty="0">
                <a:solidFill>
                  <a:srgbClr val="FF0000"/>
                </a:solidFill>
                <a:effectLst/>
                <a:latin typeface="Times New Roman" panose="02020603050405020304" pitchFamily="18" charset="0"/>
                <a:cs typeface="Times New Roman" panose="02020603050405020304" pitchFamily="18" charset="0"/>
              </a:rPr>
              <a:t>  border</a:t>
            </a:r>
            <a:r>
              <a:rPr lang="en-US" sz="1600" b="0" i="0" dirty="0">
                <a:solidFill>
                  <a:srgbClr val="000000"/>
                </a:solidFill>
                <a:effectLst/>
                <a:latin typeface="Times New Roman" panose="02020603050405020304" pitchFamily="18" charset="0"/>
                <a:cs typeface="Times New Roman" panose="02020603050405020304" pitchFamily="18" charset="0"/>
              </a:rPr>
              <a:t>:</a:t>
            </a:r>
            <a:r>
              <a:rPr lang="en-US" sz="1600" b="0" i="0" dirty="0">
                <a:solidFill>
                  <a:srgbClr val="0000CD"/>
                </a:solidFill>
                <a:effectLst/>
                <a:latin typeface="Times New Roman" panose="02020603050405020304" pitchFamily="18" charset="0"/>
                <a:cs typeface="Times New Roman" panose="02020603050405020304" pitchFamily="18" charset="0"/>
              </a:rPr>
              <a:t> 1px solid red</a:t>
            </a:r>
            <a:r>
              <a:rPr lang="en-US" sz="1600" b="0" i="0" dirty="0">
                <a:solidFill>
                  <a:srgbClr val="000000"/>
                </a:solidFill>
                <a:effectLst/>
                <a:latin typeface="Times New Roman" panose="02020603050405020304" pitchFamily="18" charset="0"/>
                <a:cs typeface="Times New Roman" panose="02020603050405020304" pitchFamily="18" charset="0"/>
              </a:rPr>
              <a:t>;</a:t>
            </a:r>
            <a:br>
              <a:rPr lang="en-US" sz="1600" b="0" i="0" dirty="0">
                <a:solidFill>
                  <a:srgbClr val="FF0000"/>
                </a:solidFill>
                <a:effectLst/>
                <a:latin typeface="Times New Roman" panose="02020603050405020304" pitchFamily="18" charset="0"/>
                <a:cs typeface="Times New Roman" panose="02020603050405020304" pitchFamily="18" charset="0"/>
              </a:rPr>
            </a:br>
            <a:r>
              <a:rPr lang="en-US" sz="1600" b="0" i="0" dirty="0">
                <a:solidFill>
                  <a:srgbClr val="000000"/>
                </a:solidFill>
                <a:effectLst/>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5846197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39C152-D503-4321-90FD-BECB689BB5BE}"/>
              </a:ext>
            </a:extLst>
          </p:cNvPr>
          <p:cNvSpPr>
            <a:spLocks noGrp="1"/>
          </p:cNvSpPr>
          <p:nvPr>
            <p:ph type="title"/>
          </p:nvPr>
        </p:nvSpPr>
        <p:spPr>
          <a:xfrm>
            <a:off x="880577" y="651111"/>
            <a:ext cx="7926424" cy="929951"/>
          </a:xfrm>
        </p:spPr>
        <p:txBody>
          <a:bodyPr>
            <a:noAutofit/>
          </a:bodyPr>
          <a:lstStyle/>
          <a:p>
            <a:pPr algn="l"/>
            <a:r>
              <a:rPr lang="en-US" dirty="0">
                <a:latin typeface="Times New Roman" panose="02020603050405020304" pitchFamily="18" charset="0"/>
                <a:cs typeface="Times New Roman" panose="02020603050405020304" pitchFamily="18" charset="0"/>
              </a:rPr>
              <a:t>Responsive WD - Videos</a:t>
            </a:r>
          </a:p>
        </p:txBody>
      </p:sp>
      <p:sp>
        <p:nvSpPr>
          <p:cNvPr id="5" name="Rectangle 2">
            <a:extLst>
              <a:ext uri="{FF2B5EF4-FFF2-40B4-BE49-F238E27FC236}">
                <a16:creationId xmlns:a16="http://schemas.microsoft.com/office/drawing/2014/main" id="{A394CAB0-6F41-0A1A-AF4A-5BB262F1C31F}"/>
              </a:ext>
            </a:extLst>
          </p:cNvPr>
          <p:cNvSpPr>
            <a:spLocks noChangeArrowheads="1"/>
          </p:cNvSpPr>
          <p:nvPr/>
        </p:nvSpPr>
        <p:spPr bwMode="auto">
          <a:xfrm>
            <a:off x="959571" y="1471000"/>
            <a:ext cx="7877156" cy="822621"/>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63480" rIns="0" bIns="6348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50000"/>
              </a:lnSpc>
              <a:spcBef>
                <a:spcPct val="0"/>
              </a:spcBef>
              <a:spcAft>
                <a:spcPct val="0"/>
              </a:spcAft>
              <a:buClrTx/>
              <a:buSzTx/>
              <a:buFontTx/>
              <a:buNone/>
              <a:tabLst/>
            </a:pPr>
            <a:r>
              <a:rPr kumimoji="0" lang="en-US" altLang="en-US" sz="16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Using The width Property</a:t>
            </a:r>
          </a:p>
          <a:p>
            <a:pPr marL="0" marR="0" lvl="0" indent="0" algn="l" defTabSz="914400" rtl="0" eaLnBrk="0" fontAlgn="base" latinLnBrk="0" hangingPunct="0">
              <a:lnSpc>
                <a:spcPct val="150000"/>
              </a:lnSpc>
              <a:spcBef>
                <a:spcPct val="0"/>
              </a:spcBef>
              <a:spcAft>
                <a:spcPct val="0"/>
              </a:spcAft>
              <a:buClrTx/>
              <a:buSzTx/>
              <a:buFontTx/>
              <a:buNone/>
              <a:tabLst/>
            </a:pPr>
            <a:r>
              <a:rPr kumimoji="0" lang="en-US" altLang="en-US" sz="16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If the </a:t>
            </a:r>
            <a:r>
              <a:rPr kumimoji="0" lang="en-US" altLang="en-US" sz="1600" b="0" i="0" u="none" strike="noStrike" cap="none" normalizeH="0" baseline="0" dirty="0">
                <a:ln>
                  <a:noFill/>
                </a:ln>
                <a:solidFill>
                  <a:srgbClr val="DC143C"/>
                </a:solidFill>
                <a:effectLst/>
                <a:latin typeface="Times New Roman" panose="02020603050405020304" pitchFamily="18" charset="0"/>
                <a:cs typeface="Times New Roman" panose="02020603050405020304" pitchFamily="18" charset="0"/>
              </a:rPr>
              <a:t>width</a:t>
            </a:r>
            <a:r>
              <a:rPr kumimoji="0" lang="en-US" altLang="en-US" sz="16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property is set to 100%, the video player will be responsive and scale up and down:</a:t>
            </a:r>
            <a:endParaRPr kumimoji="0" lang="en-US" altLang="en-US"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id="{7DAC4862-AAAD-2D57-D336-812B4158EE8A}"/>
              </a:ext>
            </a:extLst>
          </p:cNvPr>
          <p:cNvSpPr txBox="1"/>
          <p:nvPr/>
        </p:nvSpPr>
        <p:spPr>
          <a:xfrm>
            <a:off x="880577" y="2451790"/>
            <a:ext cx="1744825" cy="1323439"/>
          </a:xfrm>
          <a:prstGeom prst="rect">
            <a:avLst/>
          </a:prstGeom>
          <a:noFill/>
        </p:spPr>
        <p:txBody>
          <a:bodyPr wrap="square">
            <a:spAutoFit/>
          </a:bodyPr>
          <a:lstStyle/>
          <a:p>
            <a:pPr algn="l"/>
            <a:r>
              <a:rPr lang="en-US" sz="1600" b="0" i="0" dirty="0">
                <a:solidFill>
                  <a:srgbClr val="000000"/>
                </a:solidFill>
                <a:effectLst/>
                <a:latin typeface="Times New Roman" panose="02020603050405020304" pitchFamily="18" charset="0"/>
                <a:cs typeface="Times New Roman" panose="02020603050405020304" pitchFamily="18" charset="0"/>
              </a:rPr>
              <a:t>Example</a:t>
            </a:r>
          </a:p>
          <a:p>
            <a:pPr algn="l"/>
            <a:r>
              <a:rPr lang="en-US" sz="1600" b="0" i="0" dirty="0">
                <a:solidFill>
                  <a:srgbClr val="A52A2A"/>
                </a:solidFill>
                <a:effectLst/>
                <a:latin typeface="Times New Roman" panose="02020603050405020304" pitchFamily="18" charset="0"/>
                <a:cs typeface="Times New Roman" panose="02020603050405020304" pitchFamily="18" charset="0"/>
              </a:rPr>
              <a:t>video </a:t>
            </a:r>
            <a:r>
              <a:rPr lang="en-US" sz="1600" b="0" i="0" dirty="0">
                <a:solidFill>
                  <a:srgbClr val="000000"/>
                </a:solidFill>
                <a:effectLst/>
                <a:latin typeface="Times New Roman" panose="02020603050405020304" pitchFamily="18" charset="0"/>
                <a:cs typeface="Times New Roman" panose="02020603050405020304" pitchFamily="18" charset="0"/>
              </a:rPr>
              <a:t>{</a:t>
            </a:r>
            <a:br>
              <a:rPr lang="en-US" sz="1600" b="0" i="0" dirty="0">
                <a:solidFill>
                  <a:srgbClr val="FF0000"/>
                </a:solidFill>
                <a:effectLst/>
                <a:latin typeface="Times New Roman" panose="02020603050405020304" pitchFamily="18" charset="0"/>
                <a:cs typeface="Times New Roman" panose="02020603050405020304" pitchFamily="18" charset="0"/>
              </a:rPr>
            </a:br>
            <a:r>
              <a:rPr lang="en-US" sz="1600" b="0" i="0" dirty="0">
                <a:solidFill>
                  <a:srgbClr val="FF0000"/>
                </a:solidFill>
                <a:effectLst/>
                <a:latin typeface="Times New Roman" panose="02020603050405020304" pitchFamily="18" charset="0"/>
                <a:cs typeface="Times New Roman" panose="02020603050405020304" pitchFamily="18" charset="0"/>
              </a:rPr>
              <a:t>  width</a:t>
            </a:r>
            <a:r>
              <a:rPr lang="en-US" sz="1600" b="0" i="0" dirty="0">
                <a:solidFill>
                  <a:srgbClr val="000000"/>
                </a:solidFill>
                <a:effectLst/>
                <a:latin typeface="Times New Roman" panose="02020603050405020304" pitchFamily="18" charset="0"/>
                <a:cs typeface="Times New Roman" panose="02020603050405020304" pitchFamily="18" charset="0"/>
              </a:rPr>
              <a:t>:</a:t>
            </a:r>
            <a:r>
              <a:rPr lang="en-US" sz="1600" b="0" i="0" dirty="0">
                <a:solidFill>
                  <a:srgbClr val="0000CD"/>
                </a:solidFill>
                <a:effectLst/>
                <a:latin typeface="Times New Roman" panose="02020603050405020304" pitchFamily="18" charset="0"/>
                <a:cs typeface="Times New Roman" panose="02020603050405020304" pitchFamily="18" charset="0"/>
              </a:rPr>
              <a:t> 100%</a:t>
            </a:r>
            <a:r>
              <a:rPr lang="en-US" sz="1600" b="0" i="0" dirty="0">
                <a:solidFill>
                  <a:srgbClr val="000000"/>
                </a:solidFill>
                <a:effectLst/>
                <a:latin typeface="Times New Roman" panose="02020603050405020304" pitchFamily="18" charset="0"/>
                <a:cs typeface="Times New Roman" panose="02020603050405020304" pitchFamily="18" charset="0"/>
              </a:rPr>
              <a:t>;</a:t>
            </a:r>
            <a:br>
              <a:rPr lang="en-US" sz="1600" b="0" i="0" dirty="0">
                <a:solidFill>
                  <a:srgbClr val="FF0000"/>
                </a:solidFill>
                <a:effectLst/>
                <a:latin typeface="Times New Roman" panose="02020603050405020304" pitchFamily="18" charset="0"/>
                <a:cs typeface="Times New Roman" panose="02020603050405020304" pitchFamily="18" charset="0"/>
              </a:rPr>
            </a:br>
            <a:r>
              <a:rPr lang="en-US" sz="1600" b="0" i="0" dirty="0">
                <a:solidFill>
                  <a:srgbClr val="FF0000"/>
                </a:solidFill>
                <a:effectLst/>
                <a:latin typeface="Times New Roman" panose="02020603050405020304" pitchFamily="18" charset="0"/>
                <a:cs typeface="Times New Roman" panose="02020603050405020304" pitchFamily="18" charset="0"/>
              </a:rPr>
              <a:t>  height</a:t>
            </a:r>
            <a:r>
              <a:rPr lang="en-US" sz="1600" b="0" i="0" dirty="0">
                <a:solidFill>
                  <a:srgbClr val="000000"/>
                </a:solidFill>
                <a:effectLst/>
                <a:latin typeface="Times New Roman" panose="02020603050405020304" pitchFamily="18" charset="0"/>
                <a:cs typeface="Times New Roman" panose="02020603050405020304" pitchFamily="18" charset="0"/>
              </a:rPr>
              <a:t>:</a:t>
            </a:r>
            <a:r>
              <a:rPr lang="en-US" sz="1600" b="0" i="0" dirty="0">
                <a:solidFill>
                  <a:srgbClr val="0000CD"/>
                </a:solidFill>
                <a:effectLst/>
                <a:latin typeface="Times New Roman" panose="02020603050405020304" pitchFamily="18" charset="0"/>
                <a:cs typeface="Times New Roman" panose="02020603050405020304" pitchFamily="18" charset="0"/>
              </a:rPr>
              <a:t> auto</a:t>
            </a:r>
            <a:r>
              <a:rPr lang="en-US" sz="1600" b="0" i="0" dirty="0">
                <a:solidFill>
                  <a:srgbClr val="000000"/>
                </a:solidFill>
                <a:effectLst/>
                <a:latin typeface="Times New Roman" panose="02020603050405020304" pitchFamily="18" charset="0"/>
                <a:cs typeface="Times New Roman" panose="02020603050405020304" pitchFamily="18" charset="0"/>
              </a:rPr>
              <a:t>;</a:t>
            </a:r>
            <a:br>
              <a:rPr lang="en-US" sz="1600" b="0" i="0" dirty="0">
                <a:solidFill>
                  <a:srgbClr val="FF0000"/>
                </a:solidFill>
                <a:effectLst/>
                <a:latin typeface="Times New Roman" panose="02020603050405020304" pitchFamily="18" charset="0"/>
                <a:cs typeface="Times New Roman" panose="02020603050405020304" pitchFamily="18" charset="0"/>
              </a:rPr>
            </a:br>
            <a:r>
              <a:rPr lang="en-US" sz="1600" b="0" i="0" dirty="0">
                <a:solidFill>
                  <a:srgbClr val="000000"/>
                </a:solidFill>
                <a:effectLst/>
                <a:latin typeface="Times New Roman" panose="02020603050405020304" pitchFamily="18" charset="0"/>
                <a:cs typeface="Times New Roman" panose="02020603050405020304" pitchFamily="18" charset="0"/>
              </a:rPr>
              <a:t>}</a:t>
            </a:r>
          </a:p>
        </p:txBody>
      </p:sp>
      <p:sp>
        <p:nvSpPr>
          <p:cNvPr id="10" name="Rectangle 3">
            <a:extLst>
              <a:ext uri="{FF2B5EF4-FFF2-40B4-BE49-F238E27FC236}">
                <a16:creationId xmlns:a16="http://schemas.microsoft.com/office/drawing/2014/main" id="{309D9C24-8256-6AD2-268E-8AFFE2798B0F}"/>
              </a:ext>
            </a:extLst>
          </p:cNvPr>
          <p:cNvSpPr>
            <a:spLocks noChangeArrowheads="1"/>
          </p:cNvSpPr>
          <p:nvPr/>
        </p:nvSpPr>
        <p:spPr bwMode="auto">
          <a:xfrm>
            <a:off x="1636356" y="3578785"/>
            <a:ext cx="7956150" cy="1191953"/>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63480" rIns="0" bIns="6348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50000"/>
              </a:lnSpc>
              <a:spcBef>
                <a:spcPct val="0"/>
              </a:spcBef>
              <a:spcAft>
                <a:spcPct val="0"/>
              </a:spcAft>
              <a:buClrTx/>
              <a:buSzTx/>
              <a:buFontTx/>
              <a:buNone/>
              <a:tabLst/>
            </a:pPr>
            <a:r>
              <a:rPr kumimoji="0" lang="en-US" altLang="en-US" sz="16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Using The max-width Property</a:t>
            </a:r>
          </a:p>
          <a:p>
            <a:pPr marL="0" marR="0" lvl="0" indent="0" algn="l" defTabSz="914400" rtl="0" eaLnBrk="0" fontAlgn="base" latinLnBrk="0" hangingPunct="0">
              <a:lnSpc>
                <a:spcPct val="150000"/>
              </a:lnSpc>
              <a:spcBef>
                <a:spcPct val="0"/>
              </a:spcBef>
              <a:spcAft>
                <a:spcPct val="0"/>
              </a:spcAft>
              <a:buClrTx/>
              <a:buSzTx/>
              <a:buFontTx/>
              <a:buNone/>
              <a:tabLst/>
            </a:pPr>
            <a:r>
              <a:rPr kumimoji="0" lang="en-US" altLang="en-US" sz="16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If the </a:t>
            </a:r>
            <a:r>
              <a:rPr kumimoji="0" lang="en-US" altLang="en-US" sz="1600" b="0" i="0" u="none" strike="noStrike" cap="none" normalizeH="0" baseline="0" dirty="0">
                <a:ln>
                  <a:noFill/>
                </a:ln>
                <a:solidFill>
                  <a:srgbClr val="DC143C"/>
                </a:solidFill>
                <a:effectLst/>
                <a:latin typeface="Times New Roman" panose="02020603050405020304" pitchFamily="18" charset="0"/>
                <a:cs typeface="Times New Roman" panose="02020603050405020304" pitchFamily="18" charset="0"/>
              </a:rPr>
              <a:t>max-width</a:t>
            </a:r>
            <a:r>
              <a:rPr kumimoji="0" lang="en-US" altLang="en-US" sz="16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property is set to 100%, the video player will scale down if it has to, but never scale up to be larger than its original size:</a:t>
            </a:r>
            <a:endParaRPr kumimoji="0" lang="en-US" altLang="en-US"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12" name="TextBox 11">
            <a:extLst>
              <a:ext uri="{FF2B5EF4-FFF2-40B4-BE49-F238E27FC236}">
                <a16:creationId xmlns:a16="http://schemas.microsoft.com/office/drawing/2014/main" id="{3824C451-8188-1B87-9901-CF946C4DFA22}"/>
              </a:ext>
            </a:extLst>
          </p:cNvPr>
          <p:cNvSpPr txBox="1"/>
          <p:nvPr/>
        </p:nvSpPr>
        <p:spPr>
          <a:xfrm>
            <a:off x="880577" y="4919176"/>
            <a:ext cx="2039905" cy="1815882"/>
          </a:xfrm>
          <a:prstGeom prst="rect">
            <a:avLst/>
          </a:prstGeom>
          <a:noFill/>
        </p:spPr>
        <p:txBody>
          <a:bodyPr wrap="square">
            <a:spAutoFit/>
          </a:bodyPr>
          <a:lstStyle/>
          <a:p>
            <a:pPr algn="l"/>
            <a:r>
              <a:rPr lang="en-US" sz="1600" b="0" i="0" dirty="0">
                <a:solidFill>
                  <a:srgbClr val="000000"/>
                </a:solidFill>
                <a:effectLst/>
                <a:latin typeface="Times New Roman" panose="02020603050405020304" pitchFamily="18" charset="0"/>
                <a:cs typeface="Times New Roman" panose="02020603050405020304" pitchFamily="18" charset="0"/>
              </a:rPr>
              <a:t>Example</a:t>
            </a:r>
          </a:p>
          <a:p>
            <a:pPr algn="l"/>
            <a:r>
              <a:rPr lang="en-US" sz="1600" b="0" i="0" dirty="0">
                <a:solidFill>
                  <a:srgbClr val="A52A2A"/>
                </a:solidFill>
                <a:effectLst/>
                <a:latin typeface="Times New Roman" panose="02020603050405020304" pitchFamily="18" charset="0"/>
                <a:cs typeface="Times New Roman" panose="02020603050405020304" pitchFamily="18" charset="0"/>
              </a:rPr>
              <a:t>video </a:t>
            </a:r>
            <a:r>
              <a:rPr lang="en-US" sz="1600" b="0" i="0" dirty="0">
                <a:solidFill>
                  <a:srgbClr val="000000"/>
                </a:solidFill>
                <a:effectLst/>
                <a:latin typeface="Times New Roman" panose="02020603050405020304" pitchFamily="18" charset="0"/>
                <a:cs typeface="Times New Roman" panose="02020603050405020304" pitchFamily="18" charset="0"/>
              </a:rPr>
              <a:t>{</a:t>
            </a:r>
            <a:br>
              <a:rPr lang="en-US" sz="1600" b="0" i="0" dirty="0">
                <a:solidFill>
                  <a:srgbClr val="FF0000"/>
                </a:solidFill>
                <a:effectLst/>
                <a:latin typeface="Times New Roman" panose="02020603050405020304" pitchFamily="18" charset="0"/>
                <a:cs typeface="Times New Roman" panose="02020603050405020304" pitchFamily="18" charset="0"/>
              </a:rPr>
            </a:br>
            <a:r>
              <a:rPr lang="en-US" sz="1600" b="0" i="0" dirty="0">
                <a:solidFill>
                  <a:srgbClr val="FF0000"/>
                </a:solidFill>
                <a:effectLst/>
                <a:latin typeface="Times New Roman" panose="02020603050405020304" pitchFamily="18" charset="0"/>
                <a:cs typeface="Times New Roman" panose="02020603050405020304" pitchFamily="18" charset="0"/>
              </a:rPr>
              <a:t>  max-width</a:t>
            </a:r>
            <a:r>
              <a:rPr lang="en-US" sz="1600" b="0" i="0" dirty="0">
                <a:solidFill>
                  <a:srgbClr val="000000"/>
                </a:solidFill>
                <a:effectLst/>
                <a:latin typeface="Times New Roman" panose="02020603050405020304" pitchFamily="18" charset="0"/>
                <a:cs typeface="Times New Roman" panose="02020603050405020304" pitchFamily="18" charset="0"/>
              </a:rPr>
              <a:t>:</a:t>
            </a:r>
            <a:r>
              <a:rPr lang="en-US" sz="1600" b="0" i="0" dirty="0">
                <a:solidFill>
                  <a:srgbClr val="0000CD"/>
                </a:solidFill>
                <a:effectLst/>
                <a:latin typeface="Times New Roman" panose="02020603050405020304" pitchFamily="18" charset="0"/>
                <a:cs typeface="Times New Roman" panose="02020603050405020304" pitchFamily="18" charset="0"/>
              </a:rPr>
              <a:t> 100%</a:t>
            </a:r>
            <a:r>
              <a:rPr lang="en-US" sz="1600" b="0" i="0" dirty="0">
                <a:solidFill>
                  <a:srgbClr val="000000"/>
                </a:solidFill>
                <a:effectLst/>
                <a:latin typeface="Times New Roman" panose="02020603050405020304" pitchFamily="18" charset="0"/>
                <a:cs typeface="Times New Roman" panose="02020603050405020304" pitchFamily="18" charset="0"/>
              </a:rPr>
              <a:t>;</a:t>
            </a:r>
            <a:br>
              <a:rPr lang="en-US" sz="1600" b="0" i="0" dirty="0">
                <a:solidFill>
                  <a:srgbClr val="FF0000"/>
                </a:solidFill>
                <a:effectLst/>
                <a:latin typeface="Times New Roman" panose="02020603050405020304" pitchFamily="18" charset="0"/>
                <a:cs typeface="Times New Roman" panose="02020603050405020304" pitchFamily="18" charset="0"/>
              </a:rPr>
            </a:br>
            <a:r>
              <a:rPr lang="en-US" sz="1600" b="0" i="0" dirty="0">
                <a:solidFill>
                  <a:srgbClr val="FF0000"/>
                </a:solidFill>
                <a:effectLst/>
                <a:latin typeface="Times New Roman" panose="02020603050405020304" pitchFamily="18" charset="0"/>
                <a:cs typeface="Times New Roman" panose="02020603050405020304" pitchFamily="18" charset="0"/>
              </a:rPr>
              <a:t>  height</a:t>
            </a:r>
            <a:r>
              <a:rPr lang="en-US" sz="1600" b="0" i="0" dirty="0">
                <a:solidFill>
                  <a:srgbClr val="000000"/>
                </a:solidFill>
                <a:effectLst/>
                <a:latin typeface="Times New Roman" panose="02020603050405020304" pitchFamily="18" charset="0"/>
                <a:cs typeface="Times New Roman" panose="02020603050405020304" pitchFamily="18" charset="0"/>
              </a:rPr>
              <a:t>:</a:t>
            </a:r>
            <a:r>
              <a:rPr lang="en-US" sz="1600" b="0" i="0" dirty="0">
                <a:solidFill>
                  <a:srgbClr val="0000CD"/>
                </a:solidFill>
                <a:effectLst/>
                <a:latin typeface="Times New Roman" panose="02020603050405020304" pitchFamily="18" charset="0"/>
                <a:cs typeface="Times New Roman" panose="02020603050405020304" pitchFamily="18" charset="0"/>
              </a:rPr>
              <a:t> auto</a:t>
            </a:r>
            <a:r>
              <a:rPr lang="en-US" sz="1600" b="0" i="0" dirty="0">
                <a:solidFill>
                  <a:srgbClr val="000000"/>
                </a:solidFill>
                <a:effectLst/>
                <a:latin typeface="Times New Roman" panose="02020603050405020304" pitchFamily="18" charset="0"/>
                <a:cs typeface="Times New Roman" panose="02020603050405020304" pitchFamily="18" charset="0"/>
              </a:rPr>
              <a:t>;</a:t>
            </a:r>
            <a:br>
              <a:rPr lang="en-US" sz="1600" b="0" i="0" dirty="0">
                <a:solidFill>
                  <a:srgbClr val="FF0000"/>
                </a:solidFill>
                <a:effectLst/>
                <a:latin typeface="Times New Roman" panose="02020603050405020304" pitchFamily="18" charset="0"/>
                <a:cs typeface="Times New Roman" panose="02020603050405020304" pitchFamily="18" charset="0"/>
              </a:rPr>
            </a:br>
            <a:r>
              <a:rPr lang="en-US" sz="1600" b="0" i="0" dirty="0">
                <a:solidFill>
                  <a:srgbClr val="000000"/>
                </a:solidFill>
                <a:effectLst/>
                <a:latin typeface="Times New Roman" panose="02020603050405020304" pitchFamily="18" charset="0"/>
                <a:cs typeface="Times New Roman" panose="02020603050405020304" pitchFamily="18" charset="0"/>
              </a:rPr>
              <a:t>}</a:t>
            </a:r>
          </a:p>
          <a:p>
            <a:br>
              <a:rPr lang="en-US" sz="1600" dirty="0">
                <a:latin typeface="Times New Roman" panose="02020603050405020304" pitchFamily="18" charset="0"/>
                <a:cs typeface="Times New Roman" panose="02020603050405020304" pitchFamily="18" charset="0"/>
              </a:rPr>
            </a:br>
            <a:endParaRPr lang="en-US"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6444236"/>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3296</TotalTime>
  <Words>633</Words>
  <Application>Microsoft Office PowerPoint</Application>
  <PresentationFormat>Widescreen</PresentationFormat>
  <Paragraphs>48</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Times New Roman</vt:lpstr>
      <vt:lpstr>Trebuchet MS</vt:lpstr>
      <vt:lpstr>Wingdings 3</vt:lpstr>
      <vt:lpstr>Facet</vt:lpstr>
      <vt:lpstr>Topics: CSS Responsive</vt:lpstr>
      <vt:lpstr>Responsive Web Design - Introduction </vt:lpstr>
      <vt:lpstr>What is The Viewport?</vt:lpstr>
      <vt:lpstr>PowerPoint Presentation</vt:lpstr>
      <vt:lpstr>What is a Media Query?</vt:lpstr>
      <vt:lpstr>Always Design for Mobile First</vt:lpstr>
      <vt:lpstr>Background Images</vt:lpstr>
      <vt:lpstr>Responsive WD - Videos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CSS</dc:title>
  <dc:creator>Josh Archer</dc:creator>
  <cp:lastModifiedBy>Fauzia Ameeri</cp:lastModifiedBy>
  <cp:revision>23</cp:revision>
  <dcterms:created xsi:type="dcterms:W3CDTF">2020-07-06T01:34:36Z</dcterms:created>
  <dcterms:modified xsi:type="dcterms:W3CDTF">2024-09-06T21:03:30Z</dcterms:modified>
</cp:coreProperties>
</file>