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  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>
              <a:lnSpc>
                <a:spcPct val="150000"/>
              </a:lnSpc>
            </a:pPr>
            <a:r>
              <a:rPr lang="fa-IR" sz="2400" dirty="0" smtClean="0">
                <a:solidFill>
                  <a:srgbClr val="32657A"/>
                </a:solidFill>
                <a:cs typeface="2  Titr" panose="00000700000000000000" pitchFamily="2" charset="-78"/>
              </a:rPr>
              <a:t>   </a:t>
            </a:r>
            <a:endParaRPr lang="fa-IR" sz="2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486400" y="442562"/>
            <a:ext cx="6157191" cy="9199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None/>
              <a:defRPr sz="2200" kern="1200" cap="all" baseline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None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4400" dirty="0" smtClean="0">
                <a:solidFill>
                  <a:srgbClr val="FF0000"/>
                </a:solidFill>
                <a:cs typeface="2  Titr" panose="00000700000000000000" pitchFamily="2" charset="-78"/>
              </a:rPr>
              <a:t>اجرای عملیه ضرب:</a:t>
            </a:r>
            <a:endParaRPr lang="fa-IR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44709" y="2711097"/>
            <a:ext cx="11291306" cy="3095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در عملیه ضرب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عدد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اول را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مضروب 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و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عدد دوم را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مضروب فیه مینامند.</a:t>
            </a:r>
          </a:p>
          <a:p>
            <a:pPr algn="r">
              <a:lnSpc>
                <a:spcPct val="150000"/>
              </a:lnSpc>
            </a:pP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و عنصر عینیت درین عملیه یک میباشد.</a:t>
            </a:r>
            <a:endParaRPr lang="en-US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17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842500" y="381000"/>
            <a:ext cx="1905000" cy="10668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sz="4400" b="1" smtClean="0">
                <a:solidFill>
                  <a:srgbClr val="FF0000"/>
                </a:solidFill>
                <a:cs typeface="2  Titr" pitchFamily="2" charset="-78"/>
              </a:rPr>
              <a:t>مثال:</a:t>
            </a:r>
            <a:endParaRPr lang="en-US" sz="4400" b="1" dirty="0">
              <a:solidFill>
                <a:srgbClr val="FF0000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590800" y="1295400"/>
            <a:ext cx="1905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2 4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1656" y="2895600"/>
            <a:ext cx="6841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2743200" y="2895600"/>
                <a:ext cx="1142172" cy="106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1" i="1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2  Koodak" pitchFamily="2" charset="-78"/>
                        </a:rPr>
                        <m:t>×</m:t>
                      </m:r>
                    </m:oMath>
                  </m:oMathPara>
                </a14:m>
                <a:endParaRPr lang="en-US" sz="7200" b="1" dirty="0">
                  <a:solidFill>
                    <a:schemeClr val="tx1"/>
                  </a:solidFill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2895600"/>
                <a:ext cx="1142172" cy="10668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2362200" y="4114800"/>
            <a:ext cx="23622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191000" y="2362200"/>
            <a:ext cx="0" cy="685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508514" y="2286000"/>
            <a:ext cx="606287" cy="8001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3811656" y="3962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0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897256" y="533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5400" b="1" dirty="0">
                <a:solidFill>
                  <a:schemeClr val="tx1"/>
                </a:solidFill>
                <a:cs typeface="2  Koodak" pitchFamily="2" charset="-78"/>
              </a:rPr>
              <a:t>2</a:t>
            </a:r>
          </a:p>
        </p:txBody>
      </p:sp>
      <p:sp>
        <p:nvSpPr>
          <p:cNvPr id="11" name="Oval 10"/>
          <p:cNvSpPr/>
          <p:nvPr/>
        </p:nvSpPr>
        <p:spPr>
          <a:xfrm>
            <a:off x="2971800" y="533400"/>
            <a:ext cx="760344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362200" y="3962400"/>
            <a:ext cx="1522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12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207962" y="6179335"/>
            <a:ext cx="652272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53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  <p:bldP spid="9" grpId="0"/>
      <p:bldP spid="10" grpId="0"/>
      <p:bldP spid="11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697028" y="443345"/>
            <a:ext cx="1905000" cy="10668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sz="4400" b="1" smtClean="0">
                <a:solidFill>
                  <a:srgbClr val="FF0000"/>
                </a:solidFill>
                <a:cs typeface="2  Titr" pitchFamily="2" charset="-78"/>
              </a:rPr>
              <a:t>مثال:</a:t>
            </a:r>
            <a:endParaRPr lang="en-US" sz="4400" b="1" dirty="0">
              <a:solidFill>
                <a:srgbClr val="FF0000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581400" y="533400"/>
            <a:ext cx="2286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6 5 2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00500" y="2133600"/>
            <a:ext cx="14097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15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3276600" y="2133600"/>
                <a:ext cx="1066800" cy="106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1" i="1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2  Koodak" pitchFamily="2" charset="-78"/>
                        </a:rPr>
                        <m:t>×</m:t>
                      </m:r>
                    </m:oMath>
                  </m:oMathPara>
                </a14:m>
                <a:endParaRPr lang="en-US" sz="7200" b="1" dirty="0">
                  <a:solidFill>
                    <a:schemeClr val="tx1"/>
                  </a:solidFill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2133600"/>
                <a:ext cx="1066800" cy="10668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3352800" y="3352800"/>
            <a:ext cx="2362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5182428" y="1600200"/>
            <a:ext cx="151572" cy="723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4802256" y="1503219"/>
            <a:ext cx="303146" cy="82088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4802256" y="3200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0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4076701" y="1524000"/>
            <a:ext cx="1028701" cy="800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4191000" y="3200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6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971800" y="3200400"/>
            <a:ext cx="13699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32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617882" y="1600200"/>
            <a:ext cx="716119" cy="8679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556930" y="1524001"/>
            <a:ext cx="167471" cy="8894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4076700" y="1371600"/>
            <a:ext cx="457200" cy="10461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4305300" y="4170218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2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579744" y="41148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5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968488" y="41148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6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819400" y="5257800"/>
            <a:ext cx="2819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/>
          <p:cNvSpPr txBox="1">
            <a:spLocks/>
          </p:cNvSpPr>
          <p:nvPr/>
        </p:nvSpPr>
        <p:spPr>
          <a:xfrm>
            <a:off x="2211456" y="41910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+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4802256" y="5105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0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191000" y="5105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8</a:t>
            </a: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3579744" y="5105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7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2968488" y="5105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9</a:t>
            </a:r>
          </a:p>
        </p:txBody>
      </p:sp>
      <p:sp>
        <p:nvSpPr>
          <p:cNvPr id="25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207962" y="6179335"/>
            <a:ext cx="652272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30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  <p:bldP spid="9" grpId="0"/>
      <p:bldP spid="11" grpId="0"/>
      <p:bldP spid="12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 txBox="1">
                <a:spLocks/>
              </p:cNvSpPr>
              <p:nvPr/>
            </p:nvSpPr>
            <p:spPr>
              <a:xfrm>
                <a:off x="890787" y="1884964"/>
                <a:ext cx="10061098" cy="996194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𝟑𝟐𝟏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𝟏𝟎𝟎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𝟑𝟐𝟏𝟎𝟎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2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787" y="1884964"/>
                <a:ext cx="10061098" cy="9961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/>
          <p:cNvSpPr txBox="1">
            <a:spLocks/>
          </p:cNvSpPr>
          <p:nvPr/>
        </p:nvSpPr>
        <p:spPr>
          <a:xfrm>
            <a:off x="8610600" y="411532"/>
            <a:ext cx="3073400" cy="9199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2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4800" dirty="0">
                <a:solidFill>
                  <a:srgbClr val="FF0000"/>
                </a:solidFill>
                <a:cs typeface="2  Titr" panose="00000700000000000000" pitchFamily="2" charset="-78"/>
              </a:rPr>
              <a:t>مثال 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662187" y="3308156"/>
                <a:ext cx="10061098" cy="996194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𝟔𝟕𝟓𝟔𝟎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𝟏𝟎𝟎𝟎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𝟔𝟕𝟓𝟔𝟎𝟎𝟎𝟎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87" y="3308156"/>
                <a:ext cx="10061098" cy="9961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662187" y="4731348"/>
                <a:ext cx="10061098" cy="996194"/>
              </a:xfrm>
              <a:prstGeom prst="rect">
                <a:avLst/>
              </a:prstGeom>
            </p:spPr>
            <p:txBody>
              <a:bodyPr vert="horz" lIns="91440" tIns="45720" rIns="91440" bIns="45720" rtlCol="0" anchor="b">
                <a:noAutofit/>
              </a:bodyPr>
              <a:lstStyle>
                <a:lvl1pPr algn="ctr" defTabSz="457200" rtl="0" eaLnBrk="1" latinLnBrk="0" hangingPunct="1">
                  <a:spcBef>
                    <a:spcPct val="0"/>
                  </a:spcBef>
                  <a:buNone/>
                  <a:defRPr sz="4800" kern="1200" cap="all">
                    <a:ln w="3175" cmpd="sng">
                      <a:noFill/>
                    </a:ln>
                    <a:gradFill flip="none" rotWithShape="1">
                      <a:gsLst>
                        <a:gs pos="0">
                          <a:schemeClr val="tx1"/>
                        </a:gs>
                        <a:gs pos="100000">
                          <a:schemeClr val="tx1">
                            <a:lumMod val="65000"/>
                          </a:schemeClr>
                        </a:gs>
                      </a:gsLst>
                      <a:lin ang="5580000" scaled="0"/>
                      <a:tileRect/>
                    </a:gradFill>
                    <a:effectLst>
                      <a:glow rad="38100">
                        <a:schemeClr val="bg1">
                          <a:lumMod val="65000"/>
                          <a:lumOff val="35000"/>
                          <a:alpha val="50000"/>
                        </a:schemeClr>
                      </a:glow>
                      <a:outerShdw blurRad="28575" dist="31750" dir="13200000" algn="tl" rotWithShape="0">
                        <a:srgbClr val="000000">
                          <a:alpha val="25000"/>
                        </a:srgbClr>
                      </a:outerShdw>
                    </a:effectLst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pPr algn="l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2  Titr" panose="00000700000000000000" pitchFamily="2" charset="-78"/>
                        </a:rPr>
                        <m:t>𝟐𝟎𝟎𝟎𝟎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×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𝟏𝟎𝟎𝟎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=</m:t>
                      </m:r>
                      <m:r>
                        <a:rPr lang="fa-IR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2  Titr" panose="00000700000000000000" pitchFamily="2" charset="-78"/>
                        </a:rPr>
                        <m:t>𝟐𝟎𝟎𝟎𝟎𝟎𝟎𝟎</m:t>
                      </m:r>
                    </m:oMath>
                  </m:oMathPara>
                </a14:m>
                <a:endParaRPr lang="en-US" b="1" dirty="0">
                  <a:solidFill>
                    <a:schemeClr val="tx1"/>
                  </a:solidFill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87" y="4731348"/>
                <a:ext cx="10061098" cy="9961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33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91940" y="2172206"/>
            <a:ext cx="11126355" cy="45916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یک دانش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آموز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دو بسته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کتابچه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را که در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هر کدام آن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12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جلد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کتابچه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موجــود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است، خریداری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میکند اگر قیمت هرجلد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کتابچه 10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افغانی 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باشد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، 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قیمت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مجموعی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کتابچه هارا دریابید.</a:t>
            </a:r>
            <a:endParaRPr lang="en-US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516906" y="274873"/>
            <a:ext cx="4140199" cy="9199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2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مثال اول: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583705" y="7222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23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9842500" y="381000"/>
            <a:ext cx="1905000" cy="10668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sz="4400" b="1" smtClean="0">
                <a:solidFill>
                  <a:srgbClr val="FF0000"/>
                </a:solidFill>
                <a:cs typeface="2  Titr" pitchFamily="2" charset="-78"/>
              </a:rPr>
              <a:t>مثال:</a:t>
            </a:r>
            <a:endParaRPr lang="en-US" sz="4400" b="1" dirty="0">
              <a:solidFill>
                <a:srgbClr val="FF0000"/>
              </a:solidFill>
              <a:cs typeface="2  Titr" pitchFamily="2" charset="-78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151529" y="1295400"/>
            <a:ext cx="2245659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2  Koodak" pitchFamily="2" charset="-78"/>
              </a:rPr>
              <a:t>12</a:t>
            </a:r>
            <a:endParaRPr lang="en-US" sz="7200" b="1" dirty="0">
              <a:solidFill>
                <a:schemeClr val="tx1"/>
              </a:solidFill>
              <a:cs typeface="2  Koodak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1656" y="2895600"/>
            <a:ext cx="6841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2  Koodak" pitchFamily="2" charset="-78"/>
              </a:rPr>
              <a:t>2</a:t>
            </a:r>
            <a:endParaRPr lang="en-US" sz="7200" b="1" dirty="0">
              <a:solidFill>
                <a:schemeClr val="tx1"/>
              </a:solidFill>
              <a:cs typeface="2  Koodak" pitchFamily="2" charset="-7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2743200" y="2895600"/>
                <a:ext cx="1142172" cy="106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1" i="1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2  Koodak" pitchFamily="2" charset="-78"/>
                        </a:rPr>
                        <m:t>×</m:t>
                      </m:r>
                    </m:oMath>
                  </m:oMathPara>
                </a14:m>
                <a:endParaRPr lang="en-US" sz="7200" b="1" dirty="0">
                  <a:solidFill>
                    <a:schemeClr val="tx1"/>
                  </a:solidFill>
                  <a:cs typeface="2  Koodak" pitchFamily="2" charset="-78"/>
                </a:endParaRPr>
              </a:p>
            </p:txBody>
          </p:sp>
        </mc:Choice>
        <mc:Fallback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200" y="2895600"/>
                <a:ext cx="1142172" cy="10668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2362200" y="4114800"/>
            <a:ext cx="23622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4191000" y="2362200"/>
            <a:ext cx="0" cy="6858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3508514" y="2286000"/>
            <a:ext cx="606287" cy="8001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 txBox="1">
            <a:spLocks/>
          </p:cNvSpPr>
          <p:nvPr/>
        </p:nvSpPr>
        <p:spPr>
          <a:xfrm>
            <a:off x="3811656" y="3962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2  Koodak" pitchFamily="2" charset="-78"/>
              </a:rPr>
              <a:t>4</a:t>
            </a:r>
            <a:endParaRPr lang="en-US" sz="7200" b="1" dirty="0">
              <a:solidFill>
                <a:schemeClr val="tx1"/>
              </a:solidFill>
              <a:cs typeface="2  Koodak" pitchFamily="2" charset="-78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362200" y="3962400"/>
            <a:ext cx="1522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2  Koodak" pitchFamily="2" charset="-78"/>
              </a:rPr>
              <a:t>2</a:t>
            </a:r>
            <a:endParaRPr lang="en-US" sz="7200" b="1" dirty="0">
              <a:solidFill>
                <a:schemeClr val="tx1"/>
              </a:solidFill>
              <a:cs typeface="2  Koodak" pitchFamily="2" charset="-78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207962" y="6179335"/>
            <a:ext cx="652272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pPr/>
              <a:t>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Rectangle 23"/>
              <p:cNvSpPr/>
              <p:nvPr/>
            </p:nvSpPr>
            <p:spPr>
              <a:xfrm>
                <a:off x="6477000" y="3283803"/>
                <a:ext cx="6082553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:r>
                  <a:rPr lang="fa-IR" sz="4800" b="1" dirty="0" smtClean="0">
                    <a:ea typeface="Cambria Math" panose="02040503050406030204" pitchFamily="18" charset="0"/>
                    <a:cs typeface="2  Titr" panose="00000700000000000000" pitchFamily="2" charset="-78"/>
                  </a:rPr>
                  <a:t>24</a:t>
                </a:r>
                <a14:m>
                  <m:oMath xmlns:m="http://schemas.openxmlformats.org/officeDocument/2006/math">
                    <m:r>
                      <a:rPr lang="fa-IR" sz="4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2  Titr" panose="00000700000000000000" pitchFamily="2" charset="-78"/>
                      </a:rPr>
                      <m:t>×</m:t>
                    </m:r>
                    <m:r>
                      <a:rPr lang="fa-IR" sz="4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2  Titr" panose="00000700000000000000" pitchFamily="2" charset="-78"/>
                      </a:rPr>
                      <m:t>𝟏𝟎</m:t>
                    </m:r>
                    <m:r>
                      <a:rPr lang="fa-IR" sz="4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2  Titr" panose="00000700000000000000" pitchFamily="2" charset="-78"/>
                      </a:rPr>
                      <m:t>=</m:t>
                    </m:r>
                    <m:r>
                      <a:rPr lang="fa-IR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2  Titr" panose="00000700000000000000" pitchFamily="2" charset="-78"/>
                      </a:rPr>
                      <m:t>𝟐𝟒𝟎</m:t>
                    </m:r>
                  </m:oMath>
                </a14:m>
                <a:endParaRPr lang="en-US" sz="4800" b="1" dirty="0">
                  <a:cs typeface="2  Titr" panose="00000700000000000000" pitchFamily="2" charset="-78"/>
                </a:endParaRP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283803"/>
                <a:ext cx="6082553" cy="830997"/>
              </a:xfrm>
              <a:prstGeom prst="rect">
                <a:avLst/>
              </a:prstGeom>
              <a:blipFill>
                <a:blip r:embed="rId3"/>
                <a:stretch>
                  <a:fillRect l="-4614" t="-15441" b="-39706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730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  <p:bldP spid="9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91794" y="3341661"/>
            <a:ext cx="11286335" cy="30628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>
              <a:lnSpc>
                <a:spcPct val="150000"/>
              </a:lnSpc>
            </a:pP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یک شبانه روز 24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ســـاعت  و هـر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ساعت 60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 دقیقه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و</a:t>
            </a:r>
          </a:p>
          <a:p>
            <a:pPr algn="r">
              <a:lnSpc>
                <a:spcPct val="150000"/>
              </a:lnSpc>
            </a:pP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هـر دقیقه 60 ثانیه میباشد، </a:t>
            </a:r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مجمــــوع </a:t>
            </a: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ثانیه هارا در </a:t>
            </a:r>
          </a:p>
          <a:p>
            <a:pPr algn="r">
              <a:lnSpc>
                <a:spcPct val="150000"/>
              </a:lnSpc>
            </a:pPr>
            <a:r>
              <a:rPr lang="fa-IR" sz="4400" dirty="0">
                <a:solidFill>
                  <a:srgbClr val="32657A"/>
                </a:solidFill>
                <a:cs typeface="2  Titr" panose="00000700000000000000" pitchFamily="2" charset="-78"/>
              </a:rPr>
              <a:t>یک شبانه روز محاسبه نمائید.</a:t>
            </a:r>
            <a:endParaRPr lang="en-US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7436224" y="365898"/>
            <a:ext cx="4011705" cy="9199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2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مثال دوم: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04729" y="6800103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381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40774" y="1682094"/>
            <a:ext cx="11149781" cy="10596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یک ساعت مساوی به چند دقیقه میشود.</a:t>
            </a:r>
            <a:endParaRPr lang="en-US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540774" y="467158"/>
            <a:ext cx="11149781" cy="9199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2100" kern="1200" cap="sm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8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6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4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100000"/>
              <a:buFont typeface="Arial"/>
              <a:buNone/>
              <a:defRPr sz="1200" kern="1200" cap="small">
                <a:solidFill>
                  <a:schemeClr val="tx1">
                    <a:tint val="75000"/>
                  </a:schemeClr>
                </a:solidFill>
                <a:effectLst>
                  <a:glow rad="38100">
                    <a:schemeClr val="bg1">
                      <a:lumMod val="50000"/>
                      <a:lumOff val="50000"/>
                      <a:alpha val="20000"/>
                    </a:schemeClr>
                  </a:glow>
                  <a:outerShdw blurRad="44450" dist="12700" dir="13860000" algn="tl" rotWithShape="0">
                    <a:srgbClr val="000000">
                      <a:alpha val="20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a-IR" sz="4400" dirty="0">
                <a:solidFill>
                  <a:srgbClr val="FF0000"/>
                </a:solidFill>
                <a:cs typeface="2  Titr" panose="00000700000000000000" pitchFamily="2" charset="-78"/>
              </a:rPr>
              <a:t>مثال </a:t>
            </a:r>
            <a:r>
              <a:rPr lang="fa-IR" sz="4400" dirty="0" smtClean="0">
                <a:solidFill>
                  <a:srgbClr val="FF0000"/>
                </a:solidFill>
                <a:cs typeface="2  Titr" panose="00000700000000000000" pitchFamily="2" charset="-78"/>
              </a:rPr>
              <a:t>سوم:</a:t>
            </a:r>
            <a:endParaRPr lang="fa-IR" sz="4400" dirty="0">
              <a:solidFill>
                <a:srgbClr val="FF0000"/>
              </a:solidFill>
              <a:cs typeface="2  Titr" panose="000007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0774" y="2944837"/>
            <a:ext cx="11149781" cy="10596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یک دقیقه مساوی به چند ثانیه میشود. </a:t>
            </a:r>
            <a:endParaRPr lang="en-US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40774" y="4207580"/>
            <a:ext cx="11149781" cy="105969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65000"/>
                      </a:schemeClr>
                    </a:gs>
                  </a:gsLst>
                  <a:lin ang="558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fa-IR" sz="4400" dirty="0" smtClean="0">
                <a:solidFill>
                  <a:srgbClr val="32657A"/>
                </a:solidFill>
                <a:cs typeface="2  Titr" panose="00000700000000000000" pitchFamily="2" charset="-78"/>
              </a:rPr>
              <a:t>یک ثانیه مساوی به چند شبانه روز میشود.</a:t>
            </a:r>
            <a:endParaRPr lang="en-US" sz="4400" dirty="0">
              <a:solidFill>
                <a:srgbClr val="32657A"/>
              </a:solidFill>
              <a:cs typeface="2  Titr" panose="00000700000000000000" pitchFamily="2" charset="-78"/>
            </a:endParaRPr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47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16</TotalTime>
  <Words>188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2  Koodak</vt:lpstr>
      <vt:lpstr>2  Titr</vt:lpstr>
      <vt:lpstr>Arial</vt:lpstr>
      <vt:lpstr>Cambria Math</vt:lpstr>
      <vt:lpstr>Times New Roman</vt:lpstr>
      <vt:lpstr>Tw Cen MT</vt:lpstr>
      <vt:lpstr>Wingdings 3</vt:lpstr>
      <vt:lpstr>Droplet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Windows User</dc:creator>
  <cp:lastModifiedBy>Windows User</cp:lastModifiedBy>
  <cp:revision>2</cp:revision>
  <dcterms:created xsi:type="dcterms:W3CDTF">2024-09-13T12:14:41Z</dcterms:created>
  <dcterms:modified xsi:type="dcterms:W3CDTF">2024-09-13T12:31:22Z</dcterms:modified>
</cp:coreProperties>
</file>