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81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rs-AF" dirty="0" smtClean="0"/>
              <a:t> 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rs-AF" dirty="0" smtClean="0"/>
              <a:t>    </a:t>
            </a:r>
            <a:endParaRPr lang="ar-SA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74506" y="334107"/>
            <a:ext cx="10917494" cy="9199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fa-IR" sz="4400" dirty="0" smtClean="0">
                <a:solidFill>
                  <a:srgbClr val="FF0000"/>
                </a:solidFill>
                <a:cs typeface="2  Titr" panose="00000700000000000000" pitchFamily="2" charset="-78"/>
              </a:rPr>
              <a:t>عملیه تقسیم اعداد</a:t>
            </a:r>
            <a:endParaRPr lang="fa-IR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4738" y="4842767"/>
            <a:ext cx="11822044" cy="11066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en-US" sz="5400" dirty="0">
              <a:solidFill>
                <a:schemeClr val="tx1"/>
              </a:solidFill>
              <a:cs typeface="2  Titr" panose="000007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95543" y="5208090"/>
            <a:ext cx="11100434" cy="9199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عنصر عینیت </a:t>
            </a:r>
            <a:r>
              <a:rPr lang="fa-IR" sz="4400" dirty="0" smtClean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دراین </a:t>
            </a:r>
            <a:r>
              <a:rPr lang="fa-IR" sz="4400" dirty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عملیه یک میباشد.</a:t>
            </a:r>
            <a:endParaRPr lang="en-US" sz="4400" dirty="0">
              <a:solidFill>
                <a:schemeClr val="tx1">
                  <a:lumMod val="95000"/>
                </a:schemeClr>
              </a:solidFill>
              <a:cs typeface="2  Titr" panose="000007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95543" y="2350517"/>
            <a:ext cx="11100434" cy="18585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a-IR" sz="4400" dirty="0" smtClean="0">
                <a:solidFill>
                  <a:schemeClr val="tx1"/>
                </a:solidFill>
                <a:cs typeface="2  Titr" panose="00000700000000000000" pitchFamily="2" charset="-78"/>
              </a:rPr>
              <a:t>تقسیم در لغت </a:t>
            </a:r>
            <a:r>
              <a:rPr lang="fa-IR" sz="4400" dirty="0">
                <a:solidFill>
                  <a:schemeClr val="tx1"/>
                </a:solidFill>
                <a:cs typeface="2  Titr" panose="00000700000000000000" pitchFamily="2" charset="-78"/>
              </a:rPr>
              <a:t>قسمت کـــردن </a:t>
            </a:r>
            <a:r>
              <a:rPr lang="fa-IR" sz="4400" dirty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را گـویند </a:t>
            </a:r>
            <a:r>
              <a:rPr lang="fa-IR" sz="4400" dirty="0" smtClean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و </a:t>
            </a:r>
            <a:r>
              <a:rPr lang="fa-IR" sz="4400" dirty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اصطلاح </a:t>
            </a:r>
            <a:r>
              <a:rPr lang="fa-IR" sz="4400" dirty="0" smtClean="0">
                <a:solidFill>
                  <a:schemeClr val="tx1">
                    <a:lumMod val="95000"/>
                  </a:schemeClr>
                </a:solidFill>
                <a:cs typeface="2  Titr" panose="00000700000000000000" pitchFamily="2" charset="-78"/>
              </a:rPr>
              <a:t>توزیع اشیا همجنس به طور یکسان را تقسیم گویند .</a:t>
            </a:r>
            <a:endParaRPr lang="en-US" sz="4400" dirty="0">
              <a:solidFill>
                <a:schemeClr val="tx1">
                  <a:lumMod val="95000"/>
                </a:schemeClr>
              </a:solidFill>
              <a:cs typeface="2  Titr" panose="00000700000000000000" pitchFamily="2" charset="-78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91282" y="7395512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30260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cs typeface="2  Mitra_1 (MRT)" pitchFamily="2" charset="-78"/>
              </a:rPr>
              <a:t>30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76600" y="12192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1302604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12954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128819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206460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cs typeface="2  Mitra_1 (MRT)" pitchFamily="2" charset="-78"/>
              </a:rPr>
              <a:t>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2800" y="19812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-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2400" y="2064604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0574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1600" y="205019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20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67000" y="2895601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b="1" dirty="0">
                <a:cs typeface="2  Mitra_1 (MRT)" pitchFamily="2" charset="-78"/>
              </a:rPr>
              <a:t>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52800" y="2819401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cs typeface="2  Mitra_1 (MRT)" pitchFamily="2" charset="-78"/>
              </a:rPr>
              <a:t>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62400" y="2902804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cs typeface="2  Mitra_1 (MRT)" pitchFamily="2" charset="-78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895601"/>
            <a:ext cx="83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cs typeface="2  Mitra_1 (MRT)" pitchFamily="2" charset="-78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1600" y="2888398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cs typeface="2  Mitra_1 (MRT)" pitchFamily="2" charset="-78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09800" y="3741003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cs typeface="2  Mitra_1 (MRT)" pitchFamily="2" charset="-78"/>
              </a:rPr>
              <a:t>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2800" y="36576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-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62400" y="3741004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37338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=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81600" y="372659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09800" y="4579203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cs typeface="2  Mitra_1 (MRT)" pitchFamily="2" charset="-78"/>
              </a:rP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52800" y="44958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62400" y="4579204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45720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1600" y="456479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90800" y="54102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52800" y="53340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-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5417404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0" y="54102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=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81600" y="5402998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cs typeface="2  Mitra_1 (MRT)" pitchFamily="2" charset="-78"/>
              </a:rPr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18402" y="183972"/>
            <a:ext cx="5295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7200" b="1" dirty="0">
                <a:solidFill>
                  <a:schemeClr val="accent1"/>
                </a:solidFill>
                <a:latin typeface="IranNastaliq" pitchFamily="18" charset="0"/>
                <a:cs typeface="IranNastaliq" pitchFamily="18" charset="0"/>
              </a:rPr>
              <a:t>به طریقه </a:t>
            </a:r>
            <a:r>
              <a:rPr lang="fa-IR" sz="7200" b="1" dirty="0" smtClean="0">
                <a:solidFill>
                  <a:schemeClr val="accent1"/>
                </a:solidFill>
                <a:latin typeface="IranNastaliq" pitchFamily="18" charset="0"/>
                <a:cs typeface="IranNastaliq" pitchFamily="18" charset="0"/>
              </a:rPr>
              <a:t>تقسیم</a:t>
            </a:r>
            <a:r>
              <a:rPr lang="en-US" sz="7200" b="1" dirty="0">
                <a:solidFill>
                  <a:srgbClr val="32657A"/>
                </a:solidFill>
                <a:latin typeface="IranNastaliq" pitchFamily="18" charset="0"/>
                <a:cs typeface="IranNastaliq" pitchFamily="18" charset="0"/>
              </a:rPr>
              <a:t>:</a:t>
            </a:r>
            <a:endParaRPr lang="en-US" sz="3600" b="1" dirty="0">
              <a:solidFill>
                <a:srgbClr val="32657A"/>
              </a:solidFill>
              <a:latin typeface="IranNastaliq" pitchFamily="18" charset="0"/>
              <a:cs typeface="IranNastaliq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854372" y="3094117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cs typeface="2  Mitra_1 (MRT)" pitchFamily="2" charset="-78"/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8473786" y="3083858"/>
                <a:ext cx="1143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dirty="0">
                          <a:latin typeface="Cambria Math" panose="02040503050406030204" pitchFamily="18" charset="0"/>
                          <a:ea typeface="Cambria Math"/>
                          <a:cs typeface="2  Mitra_1 (MRT)" pitchFamily="2" charset="-78"/>
                        </a:rPr>
                        <m:t>÷</m:t>
                      </m:r>
                    </m:oMath>
                  </m:oMathPara>
                </a14:m>
                <a:endParaRPr lang="en-US" sz="48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3786" y="3083858"/>
                <a:ext cx="1143000" cy="830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171132" y="3094117"/>
                <a:ext cx="1143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dirty="0">
                          <a:latin typeface="Cambria Math"/>
                          <a:ea typeface="Cambria Math"/>
                          <a:cs typeface="2  Mitra_1 (MRT)" pitchFamily="2" charset="-78"/>
                        </a:rPr>
                        <m:t>𝟓</m:t>
                      </m:r>
                    </m:oMath>
                  </m:oMathPara>
                </a14:m>
                <a:endParaRPr lang="en-US" sz="48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1132" y="3094117"/>
                <a:ext cx="1143000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9810172" y="3051005"/>
                <a:ext cx="1143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dirty="0">
                          <a:latin typeface="Cambria Math"/>
                          <a:ea typeface="Cambria Math"/>
                          <a:cs typeface="2  Mitra_1 (MRT)" pitchFamily="2" charset="-78"/>
                        </a:rPr>
                        <m:t>=</m:t>
                      </m:r>
                    </m:oMath>
                  </m:oMathPara>
                </a14:m>
                <a:endParaRPr lang="en-US" sz="48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0172" y="3051005"/>
                <a:ext cx="1143000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0477500" y="3053104"/>
                <a:ext cx="1143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dirty="0">
                          <a:latin typeface="Cambria Math"/>
                          <a:ea typeface="Cambria Math"/>
                          <a:cs typeface="2  Mitra_1 (MRT)" pitchFamily="2" charset="-78"/>
                        </a:rPr>
                        <m:t>𝟔</m:t>
                      </m:r>
                    </m:oMath>
                  </m:oMathPara>
                </a14:m>
                <a:endParaRPr lang="en-US" sz="48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77500" y="3053104"/>
                <a:ext cx="1143000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Slide Number Placeholder 41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0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49508" y="890928"/>
            <a:ext cx="7073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400" dirty="0">
                <a:solidFill>
                  <a:srgbClr val="FF0000"/>
                </a:solidFill>
                <a:latin typeface="IranNastaliq" pitchFamily="18" charset="0"/>
                <a:cs typeface="2  Titr" pitchFamily="2" charset="-78"/>
              </a:rPr>
              <a:t>سمبول های تقسیم</a:t>
            </a:r>
            <a:r>
              <a:rPr lang="en-US" sz="4400" dirty="0">
                <a:solidFill>
                  <a:srgbClr val="FF0000"/>
                </a:solidFill>
                <a:latin typeface="IranNastaliq" pitchFamily="18" charset="0"/>
                <a:cs typeface="2  Titr" pitchFamily="2" charset="-78"/>
              </a:rPr>
              <a:t>:</a:t>
            </a:r>
            <a:endParaRPr lang="en-US" dirty="0">
              <a:solidFill>
                <a:srgbClr val="FF0000"/>
              </a:solidFill>
              <a:latin typeface="IranNastaliq" pitchFamily="18" charset="0"/>
              <a:cs typeface="2  Titr" pitchFamily="2" charset="-78"/>
            </a:endParaRPr>
          </a:p>
        </p:txBody>
      </p:sp>
      <p:sp>
        <p:nvSpPr>
          <p:cNvPr id="3" name="Straight Connector 314"/>
          <p:cNvSpPr>
            <a:spLocks noChangeShapeType="1"/>
          </p:cNvSpPr>
          <p:nvPr/>
        </p:nvSpPr>
        <p:spPr bwMode="auto">
          <a:xfrm flipH="1">
            <a:off x="4724207" y="3124200"/>
            <a:ext cx="8509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2476500" y="2467689"/>
            <a:ext cx="1270000" cy="1313022"/>
            <a:chOff x="2330450" y="3124200"/>
            <a:chExt cx="488949" cy="568325"/>
          </a:xfrm>
        </p:grpSpPr>
        <p:sp>
          <p:nvSpPr>
            <p:cNvPr id="5" name="Straight Connector 315"/>
            <p:cNvSpPr>
              <a:spLocks noChangeShapeType="1"/>
            </p:cNvSpPr>
            <p:nvPr/>
          </p:nvSpPr>
          <p:spPr bwMode="auto">
            <a:xfrm>
              <a:off x="2330450" y="3124200"/>
              <a:ext cx="9878" cy="5683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Straight Connector 317"/>
            <p:cNvSpPr>
              <a:spLocks noChangeShapeType="1"/>
            </p:cNvSpPr>
            <p:nvPr/>
          </p:nvSpPr>
          <p:spPr bwMode="auto">
            <a:xfrm>
              <a:off x="2340328" y="3409086"/>
              <a:ext cx="47907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80071" y="2211051"/>
                <a:ext cx="9906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1" i="1">
                          <a:latin typeface="Cambria Math"/>
                          <a:cs typeface="2  Mitra_1 (MRT)" pitchFamily="2" charset="-78"/>
                        </a:rPr>
                        <m:t>:</m:t>
                      </m:r>
                    </m:oMath>
                  </m:oMathPara>
                </a14:m>
                <a:endParaRPr lang="en-US" sz="96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0071" y="2211051"/>
                <a:ext cx="990600" cy="1569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851643" y="2105562"/>
                <a:ext cx="1371600" cy="1862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1" i="1">
                          <a:latin typeface="Cambria Math"/>
                          <a:ea typeface="Cambria Math"/>
                          <a:cs typeface="2  Mitra_1 (MRT)" pitchFamily="2" charset="-78"/>
                        </a:rPr>
                        <m:t>÷</m:t>
                      </m:r>
                    </m:oMath>
                  </m:oMathPara>
                </a14:m>
                <a:endParaRPr lang="en-US" sz="11500" b="1" dirty="0">
                  <a:cs typeface="2  Mitra_1 (MRT)" pitchFamily="2" charset="-78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1643" y="2105562"/>
                <a:ext cx="1371600" cy="18620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8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414" y="485873"/>
            <a:ext cx="10734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400" dirty="0">
                <a:solidFill>
                  <a:srgbClr val="FF0000"/>
                </a:solidFill>
                <a:cs typeface="2  Titr" pitchFamily="2" charset="-78"/>
              </a:rPr>
              <a:t>اجزای عملیه تقسیم</a:t>
            </a:r>
            <a:r>
              <a:rPr lang="en-US" sz="4400" dirty="0">
                <a:solidFill>
                  <a:srgbClr val="FF0000"/>
                </a:solidFill>
                <a:cs typeface="2  Titr" pitchFamily="2" charset="-78"/>
              </a:rPr>
              <a:t>:</a:t>
            </a:r>
            <a:endParaRPr lang="en-US" dirty="0">
              <a:solidFill>
                <a:srgbClr val="FF0000"/>
              </a:solidFill>
              <a:cs typeface="2  Titr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410200" y="1981200"/>
            <a:ext cx="1600200" cy="1828800"/>
            <a:chOff x="2330450" y="3124200"/>
            <a:chExt cx="488949" cy="568325"/>
          </a:xfrm>
        </p:grpSpPr>
        <p:sp>
          <p:nvSpPr>
            <p:cNvPr id="4" name="Straight Connector 315"/>
            <p:cNvSpPr>
              <a:spLocks noChangeShapeType="1"/>
            </p:cNvSpPr>
            <p:nvPr/>
          </p:nvSpPr>
          <p:spPr bwMode="auto">
            <a:xfrm>
              <a:off x="2330450" y="3124200"/>
              <a:ext cx="9878" cy="5683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" name="Straight Connector 317"/>
            <p:cNvSpPr>
              <a:spLocks noChangeShapeType="1"/>
            </p:cNvSpPr>
            <p:nvPr/>
          </p:nvSpPr>
          <p:spPr bwMode="auto">
            <a:xfrm>
              <a:off x="2340328" y="3409086"/>
              <a:ext cx="47907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029886" y="2098397"/>
            <a:ext cx="2412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>
                <a:cs typeface="2  Mitra" pitchFamily="2" charset="-78"/>
              </a:rPr>
              <a:t>مقسوم</a:t>
            </a:r>
            <a:endParaRPr lang="en-US" sz="4000" dirty="0">
              <a:cs typeface="2  Mitra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3602" y="2098398"/>
            <a:ext cx="278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fa-IR" sz="4000" dirty="0">
                <a:cs typeface="2  Mitra" pitchFamily="2" charset="-78"/>
              </a:rPr>
              <a:t>مقسوم علیه</a:t>
            </a:r>
            <a:endParaRPr lang="en-US" sz="4000" dirty="0">
              <a:cs typeface="2  Mitra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1" y="3011269"/>
            <a:ext cx="4614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fa-IR" sz="4000" dirty="0">
                <a:cs typeface="2  Mitra" pitchFamily="2" charset="-78"/>
              </a:rPr>
              <a:t>خارج قسمت یا حاصل تقسیم</a:t>
            </a:r>
            <a:endParaRPr lang="en-US" sz="4000" dirty="0">
              <a:cs typeface="2  Mitra" pitchFamily="2" charset="-7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514600" y="4419600"/>
            <a:ext cx="371186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1" y="4488359"/>
            <a:ext cx="2412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>
                <a:cs typeface="2  Mitra" pitchFamily="2" charset="-78"/>
              </a:rPr>
              <a:t>باقی مانده</a:t>
            </a:r>
            <a:endParaRPr lang="en-US" sz="4000" dirty="0">
              <a:cs typeface="2  Mitra" pitchFamily="2" charset="-78"/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08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414" y="485873"/>
            <a:ext cx="10734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400" dirty="0">
                <a:solidFill>
                  <a:srgbClr val="FF0000"/>
                </a:solidFill>
                <a:cs typeface="2  Titr" pitchFamily="2" charset="-78"/>
              </a:rPr>
              <a:t>اجزای عملیه تقسیم</a:t>
            </a:r>
            <a:r>
              <a:rPr lang="en-US" sz="4400" dirty="0">
                <a:solidFill>
                  <a:srgbClr val="FF0000"/>
                </a:solidFill>
                <a:cs typeface="2  Titr" pitchFamily="2" charset="-78"/>
              </a:rPr>
              <a:t>:</a:t>
            </a:r>
            <a:endParaRPr lang="en-US" dirty="0">
              <a:solidFill>
                <a:srgbClr val="FF0000"/>
              </a:solidFill>
              <a:cs typeface="2  Titr" pitchFamily="2" charset="-7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410200" y="1981200"/>
            <a:ext cx="1600200" cy="1828800"/>
            <a:chOff x="2330450" y="3124200"/>
            <a:chExt cx="488949" cy="568325"/>
          </a:xfrm>
        </p:grpSpPr>
        <p:sp>
          <p:nvSpPr>
            <p:cNvPr id="4" name="Straight Connector 315"/>
            <p:cNvSpPr>
              <a:spLocks noChangeShapeType="1"/>
            </p:cNvSpPr>
            <p:nvPr/>
          </p:nvSpPr>
          <p:spPr bwMode="auto">
            <a:xfrm>
              <a:off x="2330450" y="3124200"/>
              <a:ext cx="9878" cy="56832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" name="Straight Connector 317"/>
            <p:cNvSpPr>
              <a:spLocks noChangeShapeType="1"/>
            </p:cNvSpPr>
            <p:nvPr/>
          </p:nvSpPr>
          <p:spPr bwMode="auto">
            <a:xfrm>
              <a:off x="2340328" y="3409086"/>
              <a:ext cx="47907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164210" y="2200890"/>
            <a:ext cx="2412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cs typeface="+mj-cs"/>
              </a:rPr>
              <a:t>42</a:t>
            </a:r>
            <a:endParaRPr lang="en-US" sz="4000" dirty="0"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74945" y="2098397"/>
            <a:ext cx="278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fa-IR" sz="4000" dirty="0">
                <a:cs typeface="+mj-cs"/>
              </a:rPr>
              <a:t>2</a:t>
            </a:r>
            <a:endParaRPr lang="en-US" sz="40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56126" y="2967362"/>
            <a:ext cx="46147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fa-IR" sz="4400" dirty="0" smtClean="0">
                <a:cs typeface="+mj-cs"/>
              </a:rPr>
              <a:t>21</a:t>
            </a:r>
            <a:endParaRPr lang="en-US" sz="4400" dirty="0">
              <a:cs typeface="+mj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1" y="3962400"/>
            <a:ext cx="2191656" cy="145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16666" y="2950879"/>
            <a:ext cx="101599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>
                <a:cs typeface="+mj-cs"/>
              </a:rPr>
              <a:t>4</a:t>
            </a:r>
            <a:endParaRPr lang="ar-SA" sz="4000" dirty="0">
              <a:cs typeface="+mj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809182" y="4114301"/>
            <a:ext cx="445141" cy="374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889829" y="4114301"/>
            <a:ext cx="364493" cy="374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34969" y="3935698"/>
            <a:ext cx="917863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fa-IR" sz="4000" dirty="0" smtClean="0">
                <a:solidFill>
                  <a:schemeClr val="tx1">
                    <a:lumMod val="95000"/>
                  </a:schemeClr>
                </a:solidFill>
                <a:cs typeface="+mj-cs"/>
              </a:rPr>
              <a:t>2</a:t>
            </a:r>
            <a:endParaRPr lang="ar-SA" sz="4000" dirty="0">
              <a:solidFill>
                <a:schemeClr val="tx1">
                  <a:lumMod val="95000"/>
                </a:schemeClr>
              </a:solidFill>
              <a:cs typeface="+mj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70531" y="4620824"/>
            <a:ext cx="13036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000" dirty="0">
                <a:cs typeface="+mj-cs"/>
              </a:rPr>
              <a:t>2</a:t>
            </a:r>
            <a:endParaRPr lang="ar-SA" sz="4000" dirty="0">
              <a:cs typeface="+mj-cs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9090" y="5325570"/>
            <a:ext cx="2249619" cy="73158"/>
          </a:xfrm>
          <a:prstGeom prst="rect">
            <a:avLst/>
          </a:prstGeom>
        </p:spPr>
      </p:pic>
      <p:cxnSp>
        <p:nvCxnSpPr>
          <p:cNvPr id="31" name="Straight Connector 30"/>
          <p:cNvCxnSpPr/>
          <p:nvPr/>
        </p:nvCxnSpPr>
        <p:spPr>
          <a:xfrm flipV="1">
            <a:off x="6226464" y="5265180"/>
            <a:ext cx="0" cy="60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70531" y="5559768"/>
            <a:ext cx="570860" cy="274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524665" y="5545253"/>
            <a:ext cx="269234" cy="289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29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-1" t="12089" r="-119" b="4771"/>
          <a:stretch/>
        </p:blipFill>
        <p:spPr>
          <a:xfrm>
            <a:off x="290286" y="174171"/>
            <a:ext cx="11683991" cy="64588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60340" y="483434"/>
            <a:ext cx="71119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8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31310" y="1092256"/>
            <a:ext cx="76925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0341" y="1588532"/>
            <a:ext cx="98696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60341" y="2121541"/>
            <a:ext cx="9579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82111" y="2625522"/>
            <a:ext cx="10595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2</a:t>
            </a:r>
            <a:endParaRPr lang="ar-SA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31312" y="3152949"/>
            <a:ext cx="10305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09540" y="3680376"/>
            <a:ext cx="1132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87769" y="4242415"/>
            <a:ext cx="1132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85711" y="522514"/>
            <a:ext cx="10595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2</a:t>
            </a:r>
            <a:endParaRPr lang="ar-SA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60340" y="4746396"/>
            <a:ext cx="9579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885711" y="1026495"/>
            <a:ext cx="9579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14736" y="3165008"/>
            <a:ext cx="9579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85710" y="4242415"/>
            <a:ext cx="95794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87769" y="5250375"/>
            <a:ext cx="10595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2</a:t>
            </a:r>
            <a:endParaRPr lang="ar-SA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914736" y="1588532"/>
            <a:ext cx="10595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2</a:t>
            </a:r>
            <a:endParaRPr lang="ar-SA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900220" y="3680376"/>
            <a:ext cx="10305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805885" y="2077553"/>
            <a:ext cx="7982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6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805885" y="2598280"/>
            <a:ext cx="7982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929249" y="4668350"/>
            <a:ext cx="10305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885714" y="5242279"/>
            <a:ext cx="63862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5</a:t>
            </a:r>
            <a:endParaRPr lang="ar-S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724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74</TotalTime>
  <Words>124</Words>
  <Application>Microsoft Office PowerPoint</Application>
  <PresentationFormat>Widescreen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2  Mitra</vt:lpstr>
      <vt:lpstr>2  Mitra_1 (MRT)</vt:lpstr>
      <vt:lpstr>2  Titr</vt:lpstr>
      <vt:lpstr>Arial</vt:lpstr>
      <vt:lpstr>Cambria Math</vt:lpstr>
      <vt:lpstr>Century Gothic</vt:lpstr>
      <vt:lpstr>IranNastaliq</vt:lpstr>
      <vt:lpstr>Times New Roman</vt:lpstr>
      <vt:lpstr>Wingdings 3</vt:lpstr>
      <vt:lpstr>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Windows User</dc:creator>
  <cp:lastModifiedBy>Windows User</cp:lastModifiedBy>
  <cp:revision>9</cp:revision>
  <dcterms:created xsi:type="dcterms:W3CDTF">2024-09-13T12:33:06Z</dcterms:created>
  <dcterms:modified xsi:type="dcterms:W3CDTF">2024-09-30T16:51:22Z</dcterms:modified>
</cp:coreProperties>
</file>