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59"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66" d="100"/>
          <a:sy n="66" d="100"/>
        </p:scale>
        <p:origin x="51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262520-3DCF-46FE-B291-65E4F10BC4C9}" type="doc">
      <dgm:prSet loTypeId="urn:microsoft.com/office/officeart/2008/layout/VerticalCurvedList" loCatId="list" qsTypeId="urn:microsoft.com/office/officeart/2005/8/quickstyle/simple1" qsCatId="simple" csTypeId="urn:microsoft.com/office/officeart/2005/8/colors/accent5_1" csCatId="accent5" phldr="1"/>
      <dgm:spPr/>
      <dgm:t>
        <a:bodyPr/>
        <a:lstStyle/>
        <a:p>
          <a:endParaRPr lang="en-US"/>
        </a:p>
      </dgm:t>
    </dgm:pt>
    <dgm:pt modelId="{9B1F364A-D62E-44FB-8A5F-FEBE7B74B3D3}">
      <dgm:prSet phldrT="[Text]" custT="1"/>
      <dgm:spPr/>
      <dgm:t>
        <a:bodyPr/>
        <a:lstStyle/>
        <a:p>
          <a:pPr algn="r" rtl="1">
            <a:buFont typeface="+mj-lt"/>
            <a:buAutoNum type="arabicPeriod"/>
          </a:pPr>
          <a:r>
            <a:rPr lang="ar-SA" sz="2400" b="1" dirty="0">
              <a:latin typeface="Arial" panose="020B0604020202020204" pitchFamily="34" charset="0"/>
              <a:cs typeface="Arial" panose="020B0604020202020204" pitchFamily="34" charset="0"/>
            </a:rPr>
            <a:t>ایمان به تمام پیامبران</a:t>
          </a:r>
          <a:r>
            <a:rPr lang="en-US" sz="2400" dirty="0">
              <a:latin typeface="Arial" panose="020B0604020202020204" pitchFamily="34" charset="0"/>
              <a:cs typeface="Arial" panose="020B0604020202020204" pitchFamily="34" charset="0"/>
            </a:rPr>
            <a:t>: </a:t>
          </a:r>
          <a:r>
            <a:rPr lang="ar-SA" sz="2400" dirty="0">
              <a:latin typeface="Arial" panose="020B0604020202020204" pitchFamily="34" charset="0"/>
              <a:cs typeface="Arial" panose="020B0604020202020204" pitchFamily="34" charset="0"/>
            </a:rPr>
            <a:t>مسلمانان باید به تمام پیامبران و رسولانی که خداوند به آنها وحی فرستاده، ایمان داشته باشند</a:t>
          </a:r>
          <a:r>
            <a:rPr lang="en-US" sz="2400" dirty="0">
              <a:latin typeface="Arial" panose="020B0604020202020204" pitchFamily="34" charset="0"/>
              <a:cs typeface="Arial" panose="020B0604020202020204" pitchFamily="34" charset="0"/>
            </a:rPr>
            <a:t>.</a:t>
          </a:r>
        </a:p>
      </dgm:t>
    </dgm:pt>
    <dgm:pt modelId="{10A6F486-632D-47F9-8DDA-1FB00A4C1127}" type="parTrans" cxnId="{8318C0BB-4546-4DA1-A1FF-06048F12ACE4}">
      <dgm:prSet/>
      <dgm:spPr/>
      <dgm:t>
        <a:bodyPr/>
        <a:lstStyle/>
        <a:p>
          <a:endParaRPr lang="en-US" sz="2400">
            <a:latin typeface="Arial" panose="020B0604020202020204" pitchFamily="34" charset="0"/>
            <a:cs typeface="Arial" panose="020B0604020202020204" pitchFamily="34" charset="0"/>
          </a:endParaRPr>
        </a:p>
      </dgm:t>
    </dgm:pt>
    <dgm:pt modelId="{B91B34BD-E4E3-4291-82F8-A3A7D2842629}" type="sibTrans" cxnId="{8318C0BB-4546-4DA1-A1FF-06048F12ACE4}">
      <dgm:prSet/>
      <dgm:spPr/>
      <dgm:t>
        <a:bodyPr/>
        <a:lstStyle/>
        <a:p>
          <a:pPr algn="r" rtl="1"/>
          <a:endParaRPr lang="en-US" sz="2400">
            <a:latin typeface="Arial" panose="020B0604020202020204" pitchFamily="34" charset="0"/>
            <a:cs typeface="Arial" panose="020B0604020202020204" pitchFamily="34" charset="0"/>
          </a:endParaRPr>
        </a:p>
      </dgm:t>
    </dgm:pt>
    <dgm:pt modelId="{5E37CEA2-65D0-47BB-8BA5-CAC83F7086C0}">
      <dgm:prSet phldrT="[Text]" custT="1"/>
      <dgm:spPr/>
      <dgm:t>
        <a:bodyPr/>
        <a:lstStyle/>
        <a:p>
          <a:pPr algn="r" rtl="1">
            <a:buFont typeface="+mj-lt"/>
            <a:buAutoNum type="arabicPeriod"/>
          </a:pPr>
          <a:r>
            <a:rPr lang="ar-SA" sz="2400" b="1" dirty="0">
              <a:latin typeface="Arial" panose="020B0604020202020204" pitchFamily="34" charset="0"/>
              <a:cs typeface="Arial" panose="020B0604020202020204" pitchFamily="34" charset="0"/>
            </a:rPr>
            <a:t>اعتقاد به رسالت و وحی</a:t>
          </a:r>
          <a:r>
            <a:rPr lang="en-US" sz="2400" dirty="0">
              <a:latin typeface="Arial" panose="020B0604020202020204" pitchFamily="34" charset="0"/>
              <a:cs typeface="Arial" panose="020B0604020202020204" pitchFamily="34" charset="0"/>
            </a:rPr>
            <a:t>: </a:t>
          </a:r>
          <a:r>
            <a:rPr lang="ar-SA" sz="2400" dirty="0">
              <a:latin typeface="Arial" panose="020B0604020202020204" pitchFamily="34" charset="0"/>
              <a:cs typeface="Arial" panose="020B0604020202020204" pitchFamily="34" charset="0"/>
            </a:rPr>
            <a:t>پیامبران وحی الهی دریافت می‌کردند تا آن را به مردم ابلاغ کنند. مسلمانان به این وحی‌ها که در قالب کتاب‌های آسمانی مختلف آمده‌اند، ایمان دارند</a:t>
          </a:r>
          <a:r>
            <a:rPr lang="en-US" sz="2400" dirty="0">
              <a:latin typeface="Arial" panose="020B0604020202020204" pitchFamily="34" charset="0"/>
              <a:cs typeface="Arial" panose="020B0604020202020204" pitchFamily="34" charset="0"/>
            </a:rPr>
            <a:t>.</a:t>
          </a:r>
        </a:p>
      </dgm:t>
    </dgm:pt>
    <dgm:pt modelId="{C1FC92C3-B94E-492E-A1A2-436CE18BA254}" type="parTrans" cxnId="{D6449B9E-26E6-4DB5-BAB7-1B446BB7BA7F}">
      <dgm:prSet/>
      <dgm:spPr/>
      <dgm:t>
        <a:bodyPr/>
        <a:lstStyle/>
        <a:p>
          <a:endParaRPr lang="en-US" sz="2400">
            <a:latin typeface="Arial" panose="020B0604020202020204" pitchFamily="34" charset="0"/>
            <a:cs typeface="Arial" panose="020B0604020202020204" pitchFamily="34" charset="0"/>
          </a:endParaRPr>
        </a:p>
      </dgm:t>
    </dgm:pt>
    <dgm:pt modelId="{7858CA7D-60EB-423C-923E-98589ADAF898}" type="sibTrans" cxnId="{D6449B9E-26E6-4DB5-BAB7-1B446BB7BA7F}">
      <dgm:prSet/>
      <dgm:spPr/>
      <dgm:t>
        <a:bodyPr/>
        <a:lstStyle/>
        <a:p>
          <a:endParaRPr lang="en-US" sz="2400">
            <a:latin typeface="Arial" panose="020B0604020202020204" pitchFamily="34" charset="0"/>
            <a:cs typeface="Arial" panose="020B0604020202020204" pitchFamily="34" charset="0"/>
          </a:endParaRPr>
        </a:p>
      </dgm:t>
    </dgm:pt>
    <dgm:pt modelId="{6AB6815A-A184-481B-94F1-AA6DF817481B}">
      <dgm:prSet phldrT="[Text]" custT="1"/>
      <dgm:spPr/>
      <dgm:t>
        <a:bodyPr/>
        <a:lstStyle/>
        <a:p>
          <a:pPr algn="r" rtl="1">
            <a:buFont typeface="+mj-lt"/>
            <a:buAutoNum type="arabicPeriod"/>
          </a:pPr>
          <a:r>
            <a:rPr lang="ar-SA" sz="2400" b="1" dirty="0">
              <a:latin typeface="Arial" panose="020B0604020202020204" pitchFamily="34" charset="0"/>
              <a:cs typeface="Arial" panose="020B0604020202020204" pitchFamily="34" charset="0"/>
            </a:rPr>
            <a:t>اعتقاد به خاتمیت پیامبری</a:t>
          </a:r>
          <a:r>
            <a:rPr lang="en-US" sz="2400" dirty="0">
              <a:latin typeface="Arial" panose="020B0604020202020204" pitchFamily="34" charset="0"/>
              <a:cs typeface="Arial" panose="020B0604020202020204" pitchFamily="34" charset="0"/>
            </a:rPr>
            <a:t>: </a:t>
          </a:r>
          <a:r>
            <a:rPr lang="ar-SA" sz="2400" dirty="0">
              <a:latin typeface="Arial" panose="020B0604020202020204" pitchFamily="34" charset="0"/>
              <a:cs typeface="Arial" panose="020B0604020202020204" pitchFamily="34" charset="0"/>
            </a:rPr>
            <a:t>حضرت محمد (صلى‌الله‌عليه‌وآله) آخرین پیامبر است و پس از ایشان پیامبر دیگری نخواهد آمد</a:t>
          </a:r>
          <a:r>
            <a:rPr lang="en-US" sz="2400" dirty="0">
              <a:latin typeface="Arial" panose="020B0604020202020204" pitchFamily="34" charset="0"/>
              <a:cs typeface="Arial" panose="020B0604020202020204" pitchFamily="34" charset="0"/>
            </a:rPr>
            <a:t>.</a:t>
          </a:r>
        </a:p>
      </dgm:t>
    </dgm:pt>
    <dgm:pt modelId="{F9CE45AD-A7B3-456D-8D11-67027F53405B}" type="parTrans" cxnId="{636165A9-2D9E-4B7D-82E3-B3564C38F613}">
      <dgm:prSet/>
      <dgm:spPr/>
      <dgm:t>
        <a:bodyPr/>
        <a:lstStyle/>
        <a:p>
          <a:endParaRPr lang="en-US" sz="2400">
            <a:latin typeface="Arial" panose="020B0604020202020204" pitchFamily="34" charset="0"/>
            <a:cs typeface="Arial" panose="020B0604020202020204" pitchFamily="34" charset="0"/>
          </a:endParaRPr>
        </a:p>
      </dgm:t>
    </dgm:pt>
    <dgm:pt modelId="{917A5BA2-A793-4D04-BE65-33F56DB12B93}" type="sibTrans" cxnId="{636165A9-2D9E-4B7D-82E3-B3564C38F613}">
      <dgm:prSet/>
      <dgm:spPr/>
      <dgm:t>
        <a:bodyPr/>
        <a:lstStyle/>
        <a:p>
          <a:endParaRPr lang="en-US" sz="2400">
            <a:latin typeface="Arial" panose="020B0604020202020204" pitchFamily="34" charset="0"/>
            <a:cs typeface="Arial" panose="020B0604020202020204" pitchFamily="34" charset="0"/>
          </a:endParaRPr>
        </a:p>
      </dgm:t>
    </dgm:pt>
    <dgm:pt modelId="{96449BEC-1BBE-4E91-BD86-E0C4AC42F7D1}">
      <dgm:prSet custT="1"/>
      <dgm:spPr/>
      <dgm:t>
        <a:bodyPr/>
        <a:lstStyle/>
        <a:p>
          <a:pPr algn="r" rtl="1">
            <a:buFont typeface="+mj-lt"/>
            <a:buAutoNum type="arabicPeriod"/>
          </a:pPr>
          <a:r>
            <a:rPr lang="ar-SA" sz="2400" b="1" dirty="0">
              <a:latin typeface="Arial" panose="020B0604020202020204" pitchFamily="34" charset="0"/>
              <a:cs typeface="Arial" panose="020B0604020202020204" pitchFamily="34" charset="0"/>
            </a:rPr>
            <a:t>احترام به پیامبران</a:t>
          </a:r>
          <a:r>
            <a:rPr lang="en-US" sz="2400" dirty="0">
              <a:latin typeface="Arial" panose="020B0604020202020204" pitchFamily="34" charset="0"/>
              <a:cs typeface="Arial" panose="020B0604020202020204" pitchFamily="34" charset="0"/>
            </a:rPr>
            <a:t>: </a:t>
          </a:r>
          <a:r>
            <a:rPr lang="ar-SA" sz="2400" dirty="0">
              <a:latin typeface="Arial" panose="020B0604020202020204" pitchFamily="34" charset="0"/>
              <a:cs typeface="Arial" panose="020B0604020202020204" pitchFamily="34" charset="0"/>
            </a:rPr>
            <a:t>مسلمانان به پیامبران احترام زیادی می‌گذارند و آنها را از هر گونه خطا و گناه معصوم می‌دانند</a:t>
          </a:r>
          <a:r>
            <a:rPr lang="en-US" sz="2400" dirty="0"/>
            <a:t>.</a:t>
          </a:r>
          <a:endParaRPr lang="en-US" sz="2400" dirty="0">
            <a:latin typeface="Arial" panose="020B0604020202020204" pitchFamily="34" charset="0"/>
            <a:cs typeface="Arial" panose="020B0604020202020204" pitchFamily="34" charset="0"/>
          </a:endParaRPr>
        </a:p>
      </dgm:t>
    </dgm:pt>
    <dgm:pt modelId="{A0B0B711-942F-477A-B7D0-774C81B01D08}" type="parTrans" cxnId="{5BCF0F7A-3F28-4A1C-BF6B-AD17DCF18902}">
      <dgm:prSet/>
      <dgm:spPr/>
      <dgm:t>
        <a:bodyPr/>
        <a:lstStyle/>
        <a:p>
          <a:endParaRPr lang="en-US" sz="2400">
            <a:latin typeface="Arial" panose="020B0604020202020204" pitchFamily="34" charset="0"/>
            <a:cs typeface="Arial" panose="020B0604020202020204" pitchFamily="34" charset="0"/>
          </a:endParaRPr>
        </a:p>
      </dgm:t>
    </dgm:pt>
    <dgm:pt modelId="{8F390193-CD44-4D6C-9A7C-DD30B2540A5B}" type="sibTrans" cxnId="{5BCF0F7A-3F28-4A1C-BF6B-AD17DCF18902}">
      <dgm:prSet/>
      <dgm:spPr/>
      <dgm:t>
        <a:bodyPr/>
        <a:lstStyle/>
        <a:p>
          <a:endParaRPr lang="en-US" sz="2400">
            <a:latin typeface="Arial" panose="020B0604020202020204" pitchFamily="34" charset="0"/>
            <a:cs typeface="Arial" panose="020B0604020202020204" pitchFamily="34" charset="0"/>
          </a:endParaRPr>
        </a:p>
      </dgm:t>
    </dgm:pt>
    <dgm:pt modelId="{A85D985D-DCF9-4037-AC49-7D85A4D9F993}" type="pres">
      <dgm:prSet presAssocID="{B3262520-3DCF-46FE-B291-65E4F10BC4C9}" presName="Name0" presStyleCnt="0">
        <dgm:presLayoutVars>
          <dgm:chMax val="7"/>
          <dgm:chPref val="7"/>
          <dgm:dir/>
        </dgm:presLayoutVars>
      </dgm:prSet>
      <dgm:spPr/>
    </dgm:pt>
    <dgm:pt modelId="{6064BB5D-D3E9-4B95-8038-C6B9038EC839}" type="pres">
      <dgm:prSet presAssocID="{B3262520-3DCF-46FE-B291-65E4F10BC4C9}" presName="Name1" presStyleCnt="0"/>
      <dgm:spPr/>
    </dgm:pt>
    <dgm:pt modelId="{CDA95D22-9C95-450D-BDAD-0408614AC675}" type="pres">
      <dgm:prSet presAssocID="{B3262520-3DCF-46FE-B291-65E4F10BC4C9}" presName="cycle" presStyleCnt="0"/>
      <dgm:spPr/>
    </dgm:pt>
    <dgm:pt modelId="{BD4628EA-B24D-407F-BF5F-98A594A6ECA0}" type="pres">
      <dgm:prSet presAssocID="{B3262520-3DCF-46FE-B291-65E4F10BC4C9}" presName="srcNode" presStyleLbl="node1" presStyleIdx="0" presStyleCnt="4"/>
      <dgm:spPr/>
    </dgm:pt>
    <dgm:pt modelId="{B8605F75-66A4-47A1-AA8A-FA9A5CBCCBD6}" type="pres">
      <dgm:prSet presAssocID="{B3262520-3DCF-46FE-B291-65E4F10BC4C9}" presName="conn" presStyleLbl="parChTrans1D2" presStyleIdx="0" presStyleCnt="1"/>
      <dgm:spPr/>
    </dgm:pt>
    <dgm:pt modelId="{6FD24F72-50C0-40F4-BE9C-F97322E82760}" type="pres">
      <dgm:prSet presAssocID="{B3262520-3DCF-46FE-B291-65E4F10BC4C9}" presName="extraNode" presStyleLbl="node1" presStyleIdx="0" presStyleCnt="4"/>
      <dgm:spPr/>
    </dgm:pt>
    <dgm:pt modelId="{E0A11FCF-0726-476C-B8E0-5471476A4A6C}" type="pres">
      <dgm:prSet presAssocID="{B3262520-3DCF-46FE-B291-65E4F10BC4C9}" presName="dstNode" presStyleLbl="node1" presStyleIdx="0" presStyleCnt="4"/>
      <dgm:spPr/>
    </dgm:pt>
    <dgm:pt modelId="{588C892B-5350-4F4D-B8A5-F0E5EE8ACFA0}" type="pres">
      <dgm:prSet presAssocID="{9B1F364A-D62E-44FB-8A5F-FEBE7B74B3D3}" presName="text_1" presStyleLbl="node1" presStyleIdx="0" presStyleCnt="4">
        <dgm:presLayoutVars>
          <dgm:bulletEnabled val="1"/>
        </dgm:presLayoutVars>
      </dgm:prSet>
      <dgm:spPr/>
    </dgm:pt>
    <dgm:pt modelId="{6FFF378F-DA24-47D0-8A44-61ACCE6836CC}" type="pres">
      <dgm:prSet presAssocID="{9B1F364A-D62E-44FB-8A5F-FEBE7B74B3D3}" presName="accent_1" presStyleCnt="0"/>
      <dgm:spPr/>
    </dgm:pt>
    <dgm:pt modelId="{CD159A06-BBE6-44D6-8207-D975642F815D}" type="pres">
      <dgm:prSet presAssocID="{9B1F364A-D62E-44FB-8A5F-FEBE7B74B3D3}" presName="accentRepeatNode" presStyleLbl="solidFgAcc1" presStyleIdx="0" presStyleCnt="4"/>
      <dgm:spPr/>
    </dgm:pt>
    <dgm:pt modelId="{06D4E96A-D992-4FC2-994C-B028A6458712}" type="pres">
      <dgm:prSet presAssocID="{5E37CEA2-65D0-47BB-8BA5-CAC83F7086C0}" presName="text_2" presStyleLbl="node1" presStyleIdx="1" presStyleCnt="4" custLinFactNeighborX="621">
        <dgm:presLayoutVars>
          <dgm:bulletEnabled val="1"/>
        </dgm:presLayoutVars>
      </dgm:prSet>
      <dgm:spPr/>
    </dgm:pt>
    <dgm:pt modelId="{2B4D5953-4CD0-4175-AF74-383D8F461998}" type="pres">
      <dgm:prSet presAssocID="{5E37CEA2-65D0-47BB-8BA5-CAC83F7086C0}" presName="accent_2" presStyleCnt="0"/>
      <dgm:spPr/>
    </dgm:pt>
    <dgm:pt modelId="{158ABF2A-2EB0-419D-8DE0-49FB180CB486}" type="pres">
      <dgm:prSet presAssocID="{5E37CEA2-65D0-47BB-8BA5-CAC83F7086C0}" presName="accentRepeatNode" presStyleLbl="solidFgAcc1" presStyleIdx="1" presStyleCnt="4"/>
      <dgm:spPr/>
    </dgm:pt>
    <dgm:pt modelId="{F845EA3F-9B47-4ADD-A49F-0CF4178720C4}" type="pres">
      <dgm:prSet presAssocID="{6AB6815A-A184-481B-94F1-AA6DF817481B}" presName="text_3" presStyleLbl="node1" presStyleIdx="2" presStyleCnt="4">
        <dgm:presLayoutVars>
          <dgm:bulletEnabled val="1"/>
        </dgm:presLayoutVars>
      </dgm:prSet>
      <dgm:spPr/>
    </dgm:pt>
    <dgm:pt modelId="{69482ABB-CFEC-44B6-AB6A-08007439AEDF}" type="pres">
      <dgm:prSet presAssocID="{6AB6815A-A184-481B-94F1-AA6DF817481B}" presName="accent_3" presStyleCnt="0"/>
      <dgm:spPr/>
    </dgm:pt>
    <dgm:pt modelId="{4FC2EC00-E715-4426-B353-23E39700C963}" type="pres">
      <dgm:prSet presAssocID="{6AB6815A-A184-481B-94F1-AA6DF817481B}" presName="accentRepeatNode" presStyleLbl="solidFgAcc1" presStyleIdx="2" presStyleCnt="4"/>
      <dgm:spPr/>
    </dgm:pt>
    <dgm:pt modelId="{F3BCE1B6-A617-47A7-84DD-84560AFB5B33}" type="pres">
      <dgm:prSet presAssocID="{96449BEC-1BBE-4E91-BD86-E0C4AC42F7D1}" presName="text_4" presStyleLbl="node1" presStyleIdx="3" presStyleCnt="4">
        <dgm:presLayoutVars>
          <dgm:bulletEnabled val="1"/>
        </dgm:presLayoutVars>
      </dgm:prSet>
      <dgm:spPr/>
    </dgm:pt>
    <dgm:pt modelId="{BB922068-49E0-40CA-8669-6981A8675BBE}" type="pres">
      <dgm:prSet presAssocID="{96449BEC-1BBE-4E91-BD86-E0C4AC42F7D1}" presName="accent_4" presStyleCnt="0"/>
      <dgm:spPr/>
    </dgm:pt>
    <dgm:pt modelId="{F730ADE6-105B-40F3-AD6A-A00184CD57CB}" type="pres">
      <dgm:prSet presAssocID="{96449BEC-1BBE-4E91-BD86-E0C4AC42F7D1}" presName="accentRepeatNode" presStyleLbl="solidFgAcc1" presStyleIdx="3" presStyleCnt="4"/>
      <dgm:spPr/>
    </dgm:pt>
  </dgm:ptLst>
  <dgm:cxnLst>
    <dgm:cxn modelId="{C9180D01-A79D-45B9-9C13-D8E1FF2AF825}" type="presOf" srcId="{5E37CEA2-65D0-47BB-8BA5-CAC83F7086C0}" destId="{06D4E96A-D992-4FC2-994C-B028A6458712}" srcOrd="0" destOrd="0" presId="urn:microsoft.com/office/officeart/2008/layout/VerticalCurvedList"/>
    <dgm:cxn modelId="{6690C204-36A2-48B0-84AB-C2C4A079DAEF}" type="presOf" srcId="{96449BEC-1BBE-4E91-BD86-E0C4AC42F7D1}" destId="{F3BCE1B6-A617-47A7-84DD-84560AFB5B33}" srcOrd="0" destOrd="0" presId="urn:microsoft.com/office/officeart/2008/layout/VerticalCurvedList"/>
    <dgm:cxn modelId="{78B02746-0CA4-4A6E-88C9-BA0A627856B4}" type="presOf" srcId="{B91B34BD-E4E3-4291-82F8-A3A7D2842629}" destId="{B8605F75-66A4-47A1-AA8A-FA9A5CBCCBD6}" srcOrd="0" destOrd="0" presId="urn:microsoft.com/office/officeart/2008/layout/VerticalCurvedList"/>
    <dgm:cxn modelId="{C90ADE79-2B00-46BE-82D1-DCB40325FB15}" type="presOf" srcId="{B3262520-3DCF-46FE-B291-65E4F10BC4C9}" destId="{A85D985D-DCF9-4037-AC49-7D85A4D9F993}" srcOrd="0" destOrd="0" presId="urn:microsoft.com/office/officeart/2008/layout/VerticalCurvedList"/>
    <dgm:cxn modelId="{5BCF0F7A-3F28-4A1C-BF6B-AD17DCF18902}" srcId="{B3262520-3DCF-46FE-B291-65E4F10BC4C9}" destId="{96449BEC-1BBE-4E91-BD86-E0C4AC42F7D1}" srcOrd="3" destOrd="0" parTransId="{A0B0B711-942F-477A-B7D0-774C81B01D08}" sibTransId="{8F390193-CD44-4D6C-9A7C-DD30B2540A5B}"/>
    <dgm:cxn modelId="{026A3B94-17EF-4389-BEC4-ACC5CFF651A6}" type="presOf" srcId="{6AB6815A-A184-481B-94F1-AA6DF817481B}" destId="{F845EA3F-9B47-4ADD-A49F-0CF4178720C4}" srcOrd="0" destOrd="0" presId="urn:microsoft.com/office/officeart/2008/layout/VerticalCurvedList"/>
    <dgm:cxn modelId="{D6449B9E-26E6-4DB5-BAB7-1B446BB7BA7F}" srcId="{B3262520-3DCF-46FE-B291-65E4F10BC4C9}" destId="{5E37CEA2-65D0-47BB-8BA5-CAC83F7086C0}" srcOrd="1" destOrd="0" parTransId="{C1FC92C3-B94E-492E-A1A2-436CE18BA254}" sibTransId="{7858CA7D-60EB-423C-923E-98589ADAF898}"/>
    <dgm:cxn modelId="{636165A9-2D9E-4B7D-82E3-B3564C38F613}" srcId="{B3262520-3DCF-46FE-B291-65E4F10BC4C9}" destId="{6AB6815A-A184-481B-94F1-AA6DF817481B}" srcOrd="2" destOrd="0" parTransId="{F9CE45AD-A7B3-456D-8D11-67027F53405B}" sibTransId="{917A5BA2-A793-4D04-BE65-33F56DB12B93}"/>
    <dgm:cxn modelId="{8318C0BB-4546-4DA1-A1FF-06048F12ACE4}" srcId="{B3262520-3DCF-46FE-B291-65E4F10BC4C9}" destId="{9B1F364A-D62E-44FB-8A5F-FEBE7B74B3D3}" srcOrd="0" destOrd="0" parTransId="{10A6F486-632D-47F9-8DDA-1FB00A4C1127}" sibTransId="{B91B34BD-E4E3-4291-82F8-A3A7D2842629}"/>
    <dgm:cxn modelId="{EAC06CC7-C8A1-424F-805F-715A6BDFC6E9}" type="presOf" srcId="{9B1F364A-D62E-44FB-8A5F-FEBE7B74B3D3}" destId="{588C892B-5350-4F4D-B8A5-F0E5EE8ACFA0}" srcOrd="0" destOrd="0" presId="urn:microsoft.com/office/officeart/2008/layout/VerticalCurvedList"/>
    <dgm:cxn modelId="{C500C76D-F871-49CA-BCA1-8A0D1184AADE}" type="presParOf" srcId="{A85D985D-DCF9-4037-AC49-7D85A4D9F993}" destId="{6064BB5D-D3E9-4B95-8038-C6B9038EC839}" srcOrd="0" destOrd="0" presId="urn:microsoft.com/office/officeart/2008/layout/VerticalCurvedList"/>
    <dgm:cxn modelId="{B27097EE-9A49-49B3-B5AC-3A49EDF0EDBB}" type="presParOf" srcId="{6064BB5D-D3E9-4B95-8038-C6B9038EC839}" destId="{CDA95D22-9C95-450D-BDAD-0408614AC675}" srcOrd="0" destOrd="0" presId="urn:microsoft.com/office/officeart/2008/layout/VerticalCurvedList"/>
    <dgm:cxn modelId="{1DCE1C5B-4FAC-4CE5-8C78-1273F1CB8458}" type="presParOf" srcId="{CDA95D22-9C95-450D-BDAD-0408614AC675}" destId="{BD4628EA-B24D-407F-BF5F-98A594A6ECA0}" srcOrd="0" destOrd="0" presId="urn:microsoft.com/office/officeart/2008/layout/VerticalCurvedList"/>
    <dgm:cxn modelId="{2F1CCC70-B75B-43F4-BD76-E156117F87AF}" type="presParOf" srcId="{CDA95D22-9C95-450D-BDAD-0408614AC675}" destId="{B8605F75-66A4-47A1-AA8A-FA9A5CBCCBD6}" srcOrd="1" destOrd="0" presId="urn:microsoft.com/office/officeart/2008/layout/VerticalCurvedList"/>
    <dgm:cxn modelId="{583B5811-10D6-4702-A7D0-B70E26AB758C}" type="presParOf" srcId="{CDA95D22-9C95-450D-BDAD-0408614AC675}" destId="{6FD24F72-50C0-40F4-BE9C-F97322E82760}" srcOrd="2" destOrd="0" presId="urn:microsoft.com/office/officeart/2008/layout/VerticalCurvedList"/>
    <dgm:cxn modelId="{AF6539FE-A277-47EB-A760-35F2045F5D9B}" type="presParOf" srcId="{CDA95D22-9C95-450D-BDAD-0408614AC675}" destId="{E0A11FCF-0726-476C-B8E0-5471476A4A6C}" srcOrd="3" destOrd="0" presId="urn:microsoft.com/office/officeart/2008/layout/VerticalCurvedList"/>
    <dgm:cxn modelId="{B03A8C0F-0DC4-446F-82DC-A443E9CF1EE7}" type="presParOf" srcId="{6064BB5D-D3E9-4B95-8038-C6B9038EC839}" destId="{588C892B-5350-4F4D-B8A5-F0E5EE8ACFA0}" srcOrd="1" destOrd="0" presId="urn:microsoft.com/office/officeart/2008/layout/VerticalCurvedList"/>
    <dgm:cxn modelId="{E218F58F-10F8-4389-B7AC-232F9489E659}" type="presParOf" srcId="{6064BB5D-D3E9-4B95-8038-C6B9038EC839}" destId="{6FFF378F-DA24-47D0-8A44-61ACCE6836CC}" srcOrd="2" destOrd="0" presId="urn:microsoft.com/office/officeart/2008/layout/VerticalCurvedList"/>
    <dgm:cxn modelId="{832B689F-F71A-4CBD-914A-3A6ADD809B83}" type="presParOf" srcId="{6FFF378F-DA24-47D0-8A44-61ACCE6836CC}" destId="{CD159A06-BBE6-44D6-8207-D975642F815D}" srcOrd="0" destOrd="0" presId="urn:microsoft.com/office/officeart/2008/layout/VerticalCurvedList"/>
    <dgm:cxn modelId="{3B231CA5-2E0D-4DFE-BC66-6C235CBFF934}" type="presParOf" srcId="{6064BB5D-D3E9-4B95-8038-C6B9038EC839}" destId="{06D4E96A-D992-4FC2-994C-B028A6458712}" srcOrd="3" destOrd="0" presId="urn:microsoft.com/office/officeart/2008/layout/VerticalCurvedList"/>
    <dgm:cxn modelId="{48357606-5897-492C-AEC7-09CA8417A0E2}" type="presParOf" srcId="{6064BB5D-D3E9-4B95-8038-C6B9038EC839}" destId="{2B4D5953-4CD0-4175-AF74-383D8F461998}" srcOrd="4" destOrd="0" presId="urn:microsoft.com/office/officeart/2008/layout/VerticalCurvedList"/>
    <dgm:cxn modelId="{B7C43EC5-AE6B-4AF8-AA51-B24D6BF0D359}" type="presParOf" srcId="{2B4D5953-4CD0-4175-AF74-383D8F461998}" destId="{158ABF2A-2EB0-419D-8DE0-49FB180CB486}" srcOrd="0" destOrd="0" presId="urn:microsoft.com/office/officeart/2008/layout/VerticalCurvedList"/>
    <dgm:cxn modelId="{0B58B9DD-8933-4273-A950-8A0D58E3E670}" type="presParOf" srcId="{6064BB5D-D3E9-4B95-8038-C6B9038EC839}" destId="{F845EA3F-9B47-4ADD-A49F-0CF4178720C4}" srcOrd="5" destOrd="0" presId="urn:microsoft.com/office/officeart/2008/layout/VerticalCurvedList"/>
    <dgm:cxn modelId="{4AC5D8A8-125F-4DC2-A2BC-622C458F966A}" type="presParOf" srcId="{6064BB5D-D3E9-4B95-8038-C6B9038EC839}" destId="{69482ABB-CFEC-44B6-AB6A-08007439AEDF}" srcOrd="6" destOrd="0" presId="urn:microsoft.com/office/officeart/2008/layout/VerticalCurvedList"/>
    <dgm:cxn modelId="{BF80B8A6-092A-4AC9-B338-BD25F14D3F9B}" type="presParOf" srcId="{69482ABB-CFEC-44B6-AB6A-08007439AEDF}" destId="{4FC2EC00-E715-4426-B353-23E39700C963}" srcOrd="0" destOrd="0" presId="urn:microsoft.com/office/officeart/2008/layout/VerticalCurvedList"/>
    <dgm:cxn modelId="{D353D5CB-BBDE-43B7-97C8-8BFED259205A}" type="presParOf" srcId="{6064BB5D-D3E9-4B95-8038-C6B9038EC839}" destId="{F3BCE1B6-A617-47A7-84DD-84560AFB5B33}" srcOrd="7" destOrd="0" presId="urn:microsoft.com/office/officeart/2008/layout/VerticalCurvedList"/>
    <dgm:cxn modelId="{60EAFE1D-B33F-4DB9-8F62-847663599E7C}" type="presParOf" srcId="{6064BB5D-D3E9-4B95-8038-C6B9038EC839}" destId="{BB922068-49E0-40CA-8669-6981A8675BBE}" srcOrd="8" destOrd="0" presId="urn:microsoft.com/office/officeart/2008/layout/VerticalCurvedList"/>
    <dgm:cxn modelId="{00B37ABF-C5F0-4539-8D0C-1D682DC58029}" type="presParOf" srcId="{BB922068-49E0-40CA-8669-6981A8675BBE}" destId="{F730ADE6-105B-40F3-AD6A-A00184CD57C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58017C-2297-4728-860F-EBA9BDE77A7B}"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US"/>
        </a:p>
      </dgm:t>
    </dgm:pt>
    <dgm:pt modelId="{9DDDB2F8-414D-4AFA-9F6B-AA95EB91156C}">
      <dgm:prSet phldrT="[Text]" custT="1"/>
      <dgm:spPr/>
      <dgm:t>
        <a:bodyPr/>
        <a:lstStyle/>
        <a:p>
          <a:pPr rtl="1"/>
          <a:r>
            <a:rPr lang="ar-SA" sz="2400" b="1" dirty="0">
              <a:latin typeface="Arial" panose="020B0604020202020204" pitchFamily="34" charset="0"/>
              <a:cs typeface="Arial" panose="020B0604020202020204" pitchFamily="34" charset="0"/>
            </a:rPr>
            <a:t>مراحل قیامت</a:t>
          </a:r>
          <a:endParaRPr lang="en-US" sz="2400" dirty="0">
            <a:latin typeface="Arial" panose="020B0604020202020204" pitchFamily="34" charset="0"/>
            <a:cs typeface="Arial" panose="020B0604020202020204" pitchFamily="34" charset="0"/>
          </a:endParaRPr>
        </a:p>
      </dgm:t>
    </dgm:pt>
    <dgm:pt modelId="{5AE16AAB-0486-4CDD-907D-A726D1D59E86}" type="parTrans" cxnId="{C6DF839D-F8D9-4F73-A78D-0301A05E41EB}">
      <dgm:prSet/>
      <dgm:spPr/>
      <dgm:t>
        <a:bodyPr/>
        <a:lstStyle/>
        <a:p>
          <a:endParaRPr lang="en-US"/>
        </a:p>
      </dgm:t>
    </dgm:pt>
    <dgm:pt modelId="{492B41DB-BD0F-4FB8-8E67-244154433563}" type="sibTrans" cxnId="{C6DF839D-F8D9-4F73-A78D-0301A05E41EB}">
      <dgm:prSet/>
      <dgm:spPr/>
      <dgm:t>
        <a:bodyPr/>
        <a:lstStyle/>
        <a:p>
          <a:endParaRPr lang="en-US"/>
        </a:p>
      </dgm:t>
    </dgm:pt>
    <dgm:pt modelId="{FEDA6BBB-83BB-4581-9FD8-59693F998B92}">
      <dgm:prSet phldrT="[Text]" custT="1"/>
      <dgm:spPr/>
      <dgm:t>
        <a:bodyPr/>
        <a:lstStyle/>
        <a:p>
          <a:pPr rtl="1">
            <a:buFont typeface="+mj-lt"/>
            <a:buAutoNum type="arabicPeriod"/>
          </a:pPr>
          <a:r>
            <a:rPr lang="ar-SA" sz="2400" b="1" dirty="0">
              <a:latin typeface="Arial" panose="020B0604020202020204" pitchFamily="34" charset="0"/>
              <a:cs typeface="Arial" panose="020B0604020202020204" pitchFamily="34" charset="0"/>
            </a:rPr>
            <a:t>حساب و کتاب</a:t>
          </a:r>
          <a:r>
            <a:rPr lang="ar-SA"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r>
            <a:rPr lang="ar-SA" sz="2400" dirty="0">
              <a:latin typeface="Arial" panose="020B0604020202020204" pitchFamily="34" charset="0"/>
              <a:cs typeface="Arial" panose="020B0604020202020204" pitchFamily="34" charset="0"/>
            </a:rPr>
            <a:t>بررسی اعمال در محضر الله</a:t>
          </a:r>
          <a:r>
            <a:rPr lang="en-US" sz="2400" dirty="0">
              <a:latin typeface="Arial" panose="020B0604020202020204" pitchFamily="34" charset="0"/>
              <a:cs typeface="Arial" panose="020B0604020202020204" pitchFamily="34" charset="0"/>
            </a:rPr>
            <a:t>.</a:t>
          </a:r>
        </a:p>
      </dgm:t>
    </dgm:pt>
    <dgm:pt modelId="{47591A53-FD0C-426F-8D00-2B9E989333D8}" type="parTrans" cxnId="{5A2EE5E6-C41F-4F00-A1F8-ECCF08F5E078}">
      <dgm:prSet/>
      <dgm:spPr/>
      <dgm:t>
        <a:bodyPr/>
        <a:lstStyle/>
        <a:p>
          <a:pPr rtl="1"/>
          <a:endParaRPr lang="en-US" sz="2400">
            <a:latin typeface="Arial" panose="020B0604020202020204" pitchFamily="34" charset="0"/>
            <a:cs typeface="Arial" panose="020B0604020202020204" pitchFamily="34" charset="0"/>
          </a:endParaRPr>
        </a:p>
      </dgm:t>
    </dgm:pt>
    <dgm:pt modelId="{2A6A4A3C-6445-448C-8281-6F5D7E6042BD}" type="sibTrans" cxnId="{5A2EE5E6-C41F-4F00-A1F8-ECCF08F5E078}">
      <dgm:prSet/>
      <dgm:spPr/>
      <dgm:t>
        <a:bodyPr/>
        <a:lstStyle/>
        <a:p>
          <a:endParaRPr lang="en-US"/>
        </a:p>
      </dgm:t>
    </dgm:pt>
    <dgm:pt modelId="{C56067A1-3072-4153-B1E9-36A8C2FE4759}">
      <dgm:prSet phldrT="[Text]" custT="1"/>
      <dgm:spPr/>
      <dgm:t>
        <a:bodyPr/>
        <a:lstStyle/>
        <a:p>
          <a:pPr rtl="1">
            <a:buFont typeface="+mj-lt"/>
            <a:buAutoNum type="arabicPeriod"/>
          </a:pPr>
          <a:r>
            <a:rPr lang="ar-SA" sz="2400" b="1" dirty="0">
              <a:latin typeface="Arial" panose="020B0604020202020204" pitchFamily="34" charset="0"/>
              <a:cs typeface="Arial" panose="020B0604020202020204" pitchFamily="34" charset="0"/>
            </a:rPr>
            <a:t>برزخ</a:t>
          </a:r>
          <a:r>
            <a:rPr lang="ar-SA"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r>
            <a:rPr lang="ar-SA" sz="2400" dirty="0">
              <a:latin typeface="Arial" panose="020B0604020202020204" pitchFamily="34" charset="0"/>
              <a:cs typeface="Arial" panose="020B0604020202020204" pitchFamily="34" charset="0"/>
            </a:rPr>
            <a:t>زندگی میان مرگ و قیامت</a:t>
          </a:r>
          <a:r>
            <a:rPr lang="en-US" sz="2400" dirty="0">
              <a:latin typeface="Arial" panose="020B0604020202020204" pitchFamily="34" charset="0"/>
              <a:cs typeface="Arial" panose="020B0604020202020204" pitchFamily="34" charset="0"/>
            </a:rPr>
            <a:t>.</a:t>
          </a:r>
        </a:p>
      </dgm:t>
    </dgm:pt>
    <dgm:pt modelId="{A148F90B-EE43-4533-B39B-8971F7569B0F}" type="parTrans" cxnId="{97C6824E-3312-448E-8C6F-69B5D06B8414}">
      <dgm:prSet/>
      <dgm:spPr/>
      <dgm:t>
        <a:bodyPr/>
        <a:lstStyle/>
        <a:p>
          <a:pPr rtl="1"/>
          <a:endParaRPr lang="en-US" sz="2400">
            <a:latin typeface="Arial" panose="020B0604020202020204" pitchFamily="34" charset="0"/>
            <a:cs typeface="Arial" panose="020B0604020202020204" pitchFamily="34" charset="0"/>
          </a:endParaRPr>
        </a:p>
      </dgm:t>
    </dgm:pt>
    <dgm:pt modelId="{A4106C26-1D6A-473B-98E3-FE2F9485D4E2}" type="sibTrans" cxnId="{97C6824E-3312-448E-8C6F-69B5D06B8414}">
      <dgm:prSet/>
      <dgm:spPr/>
      <dgm:t>
        <a:bodyPr/>
        <a:lstStyle/>
        <a:p>
          <a:endParaRPr lang="en-US"/>
        </a:p>
      </dgm:t>
    </dgm:pt>
    <dgm:pt modelId="{33046936-F034-4FBC-BC4F-23B04AFBAC47}">
      <dgm:prSet custT="1"/>
      <dgm:spPr/>
      <dgm:t>
        <a:bodyPr/>
        <a:lstStyle/>
        <a:p>
          <a:pPr rtl="1"/>
          <a:r>
            <a:rPr lang="ar-SA" sz="2400" b="1" dirty="0">
              <a:latin typeface="Arial" panose="020B0604020202020204" pitchFamily="34" charset="0"/>
              <a:cs typeface="Arial" panose="020B0604020202020204" pitchFamily="34" charset="0"/>
            </a:rPr>
            <a:t>مرگ</a:t>
          </a:r>
          <a:r>
            <a:rPr lang="ar-SA"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r>
            <a:rPr lang="ar-SA" sz="2400" dirty="0">
              <a:latin typeface="Arial" panose="020B0604020202020204" pitchFamily="34" charset="0"/>
              <a:cs typeface="Arial" panose="020B0604020202020204" pitchFamily="34" charset="0"/>
            </a:rPr>
            <a:t>اولین مرحله‌ی سفر به آخرت</a:t>
          </a:r>
          <a:endParaRPr lang="en-US" sz="2400" dirty="0">
            <a:latin typeface="Arial" panose="020B0604020202020204" pitchFamily="34" charset="0"/>
            <a:cs typeface="Arial" panose="020B0604020202020204" pitchFamily="34" charset="0"/>
          </a:endParaRPr>
        </a:p>
      </dgm:t>
    </dgm:pt>
    <dgm:pt modelId="{2D8BD010-7B78-4DA1-AF8A-7AE5E20EC773}" type="parTrans" cxnId="{38E163E6-B96A-462A-8BC3-E124F86B215D}">
      <dgm:prSet/>
      <dgm:spPr/>
      <dgm:t>
        <a:bodyPr/>
        <a:lstStyle/>
        <a:p>
          <a:pPr rtl="1"/>
          <a:endParaRPr lang="en-US" sz="2400">
            <a:latin typeface="Arial" panose="020B0604020202020204" pitchFamily="34" charset="0"/>
            <a:cs typeface="Arial" panose="020B0604020202020204" pitchFamily="34" charset="0"/>
          </a:endParaRPr>
        </a:p>
      </dgm:t>
    </dgm:pt>
    <dgm:pt modelId="{6D3994A4-3A1B-4C7B-8052-2245E4155AD1}" type="sibTrans" cxnId="{38E163E6-B96A-462A-8BC3-E124F86B215D}">
      <dgm:prSet/>
      <dgm:spPr/>
      <dgm:t>
        <a:bodyPr/>
        <a:lstStyle/>
        <a:p>
          <a:endParaRPr lang="en-US"/>
        </a:p>
      </dgm:t>
    </dgm:pt>
    <dgm:pt modelId="{F84D05EF-9578-4D00-B6EF-13191FD9527E}">
      <dgm:prSet phldrT="[Text]" custT="1"/>
      <dgm:spPr/>
      <dgm:t>
        <a:bodyPr/>
        <a:lstStyle/>
        <a:p>
          <a:pPr rtl="1">
            <a:buFont typeface="+mj-lt"/>
            <a:buAutoNum type="arabicPeriod"/>
          </a:pPr>
          <a:r>
            <a:rPr lang="ar-SA" sz="2400" b="1" dirty="0">
              <a:latin typeface="Arial" panose="020B0604020202020204" pitchFamily="34" charset="0"/>
              <a:cs typeface="Arial" panose="020B0604020202020204" pitchFamily="34" charset="0"/>
            </a:rPr>
            <a:t>پل صراط</a:t>
          </a:r>
          <a:r>
            <a:rPr lang="ar-SA"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r>
            <a:rPr lang="ar-SA" sz="2400" dirty="0">
              <a:latin typeface="Arial" panose="020B0604020202020204" pitchFamily="34" charset="0"/>
              <a:cs typeface="Arial" panose="020B0604020202020204" pitchFamily="34" charset="0"/>
            </a:rPr>
            <a:t>گذرگاهی برای رسیدن به بهشت یا جهنم</a:t>
          </a:r>
          <a:endParaRPr lang="en-US" sz="2400" dirty="0">
            <a:latin typeface="Arial" panose="020B0604020202020204" pitchFamily="34" charset="0"/>
            <a:cs typeface="Arial" panose="020B0604020202020204" pitchFamily="34" charset="0"/>
          </a:endParaRPr>
        </a:p>
      </dgm:t>
    </dgm:pt>
    <dgm:pt modelId="{97E2476E-3612-46AF-8D43-989D51B234B5}" type="parTrans" cxnId="{7F76B366-92A6-4FB9-BC0B-F621434D292D}">
      <dgm:prSet/>
      <dgm:spPr/>
      <dgm:t>
        <a:bodyPr/>
        <a:lstStyle/>
        <a:p>
          <a:pPr rtl="1"/>
          <a:endParaRPr lang="en-US" sz="2400">
            <a:latin typeface="Arial" panose="020B0604020202020204" pitchFamily="34" charset="0"/>
            <a:cs typeface="Arial" panose="020B0604020202020204" pitchFamily="34" charset="0"/>
          </a:endParaRPr>
        </a:p>
      </dgm:t>
    </dgm:pt>
    <dgm:pt modelId="{3F4326EF-B770-4EE6-87B2-2D7E75C9803B}" type="sibTrans" cxnId="{7F76B366-92A6-4FB9-BC0B-F621434D292D}">
      <dgm:prSet/>
      <dgm:spPr/>
      <dgm:t>
        <a:bodyPr/>
        <a:lstStyle/>
        <a:p>
          <a:endParaRPr lang="en-US"/>
        </a:p>
      </dgm:t>
    </dgm:pt>
    <dgm:pt modelId="{A585913A-D13E-4E5F-92AC-6AE1CA2C3D60}">
      <dgm:prSet phldrT="[Text]" custT="1"/>
      <dgm:spPr/>
      <dgm:t>
        <a:bodyPr/>
        <a:lstStyle/>
        <a:p>
          <a:pPr rtl="1">
            <a:buFont typeface="+mj-lt"/>
            <a:buAutoNum type="arabicPeriod"/>
          </a:pPr>
          <a:r>
            <a:rPr lang="ar-SA" sz="2400" b="1" dirty="0">
              <a:latin typeface="Arial" panose="020B0604020202020204" pitchFamily="34" charset="0"/>
              <a:cs typeface="Arial" panose="020B0604020202020204" pitchFamily="34" charset="0"/>
            </a:rPr>
            <a:t>بهشت و جهنم</a:t>
          </a:r>
          <a:r>
            <a:rPr lang="ar-SA"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r>
            <a:rPr lang="ar-SA" sz="2400" dirty="0">
              <a:latin typeface="Arial" panose="020B0604020202020204" pitchFamily="34" charset="0"/>
              <a:cs typeface="Arial" panose="020B0604020202020204" pitchFamily="34" charset="0"/>
            </a:rPr>
            <a:t>جایگاه نهایی انسان‌ها</a:t>
          </a:r>
          <a:r>
            <a:rPr lang="en-US" sz="2400" dirty="0">
              <a:latin typeface="Arial" panose="020B0604020202020204" pitchFamily="34" charset="0"/>
              <a:cs typeface="Arial" panose="020B0604020202020204" pitchFamily="34" charset="0"/>
            </a:rPr>
            <a:t>.</a:t>
          </a:r>
        </a:p>
      </dgm:t>
    </dgm:pt>
    <dgm:pt modelId="{B03C9323-FB7E-4172-ACE0-305AF0C1B89C}" type="parTrans" cxnId="{3C3EB75A-80AD-44E9-8FCD-344BA3449EFB}">
      <dgm:prSet/>
      <dgm:spPr/>
      <dgm:t>
        <a:bodyPr/>
        <a:lstStyle/>
        <a:p>
          <a:pPr rtl="1"/>
          <a:endParaRPr lang="en-US" sz="2400">
            <a:latin typeface="Arial" panose="020B0604020202020204" pitchFamily="34" charset="0"/>
            <a:cs typeface="Arial" panose="020B0604020202020204" pitchFamily="34" charset="0"/>
          </a:endParaRPr>
        </a:p>
      </dgm:t>
    </dgm:pt>
    <dgm:pt modelId="{B0F47480-8829-45C7-AF33-47765F9CABE7}" type="sibTrans" cxnId="{3C3EB75A-80AD-44E9-8FCD-344BA3449EFB}">
      <dgm:prSet/>
      <dgm:spPr/>
      <dgm:t>
        <a:bodyPr/>
        <a:lstStyle/>
        <a:p>
          <a:endParaRPr lang="en-US"/>
        </a:p>
      </dgm:t>
    </dgm:pt>
    <dgm:pt modelId="{7D235520-9EDC-4BBE-8A75-8F7AC3A6CC51}" type="pres">
      <dgm:prSet presAssocID="{5A58017C-2297-4728-860F-EBA9BDE77A7B}" presName="cycle" presStyleCnt="0">
        <dgm:presLayoutVars>
          <dgm:chMax val="1"/>
          <dgm:dir/>
          <dgm:animLvl val="ctr"/>
          <dgm:resizeHandles val="exact"/>
        </dgm:presLayoutVars>
      </dgm:prSet>
      <dgm:spPr/>
    </dgm:pt>
    <dgm:pt modelId="{BFDF1BB9-C833-4786-9A55-5901EC2315B6}" type="pres">
      <dgm:prSet presAssocID="{9DDDB2F8-414D-4AFA-9F6B-AA95EB91156C}" presName="centerShape" presStyleLbl="node0" presStyleIdx="0" presStyleCnt="1"/>
      <dgm:spPr/>
    </dgm:pt>
    <dgm:pt modelId="{798D9FC1-47C4-4B5D-BE53-C522B19E6B44}" type="pres">
      <dgm:prSet presAssocID="{B03C9323-FB7E-4172-ACE0-305AF0C1B89C}" presName="parTrans" presStyleLbl="bgSibTrans2D1" presStyleIdx="0" presStyleCnt="5"/>
      <dgm:spPr/>
    </dgm:pt>
    <dgm:pt modelId="{C5C15D8B-D174-4A5B-B2D5-D35B6DF97B39}" type="pres">
      <dgm:prSet presAssocID="{A585913A-D13E-4E5F-92AC-6AE1CA2C3D60}" presName="node" presStyleLbl="node1" presStyleIdx="0" presStyleCnt="5">
        <dgm:presLayoutVars>
          <dgm:bulletEnabled val="1"/>
        </dgm:presLayoutVars>
      </dgm:prSet>
      <dgm:spPr/>
    </dgm:pt>
    <dgm:pt modelId="{1C01831B-2E29-48D8-80A8-FA687F8721CF}" type="pres">
      <dgm:prSet presAssocID="{97E2476E-3612-46AF-8D43-989D51B234B5}" presName="parTrans" presStyleLbl="bgSibTrans2D1" presStyleIdx="1" presStyleCnt="5"/>
      <dgm:spPr/>
    </dgm:pt>
    <dgm:pt modelId="{C6A9A388-2B30-4503-A201-8D3AFEACC7A2}" type="pres">
      <dgm:prSet presAssocID="{F84D05EF-9578-4D00-B6EF-13191FD9527E}" presName="node" presStyleLbl="node1" presStyleIdx="1" presStyleCnt="5">
        <dgm:presLayoutVars>
          <dgm:bulletEnabled val="1"/>
        </dgm:presLayoutVars>
      </dgm:prSet>
      <dgm:spPr/>
    </dgm:pt>
    <dgm:pt modelId="{A90E8B84-41BA-4E9C-834C-12C9307B7C06}" type="pres">
      <dgm:prSet presAssocID="{47591A53-FD0C-426F-8D00-2B9E989333D8}" presName="parTrans" presStyleLbl="bgSibTrans2D1" presStyleIdx="2" presStyleCnt="5"/>
      <dgm:spPr/>
    </dgm:pt>
    <dgm:pt modelId="{8AB39520-94D6-4AAC-8618-970BF560B6E1}" type="pres">
      <dgm:prSet presAssocID="{FEDA6BBB-83BB-4581-9FD8-59693F998B92}" presName="node" presStyleLbl="node1" presStyleIdx="2" presStyleCnt="5">
        <dgm:presLayoutVars>
          <dgm:bulletEnabled val="1"/>
        </dgm:presLayoutVars>
      </dgm:prSet>
      <dgm:spPr/>
    </dgm:pt>
    <dgm:pt modelId="{E621575F-6B76-4D9A-B628-99AFE828B9F2}" type="pres">
      <dgm:prSet presAssocID="{A148F90B-EE43-4533-B39B-8971F7569B0F}" presName="parTrans" presStyleLbl="bgSibTrans2D1" presStyleIdx="3" presStyleCnt="5"/>
      <dgm:spPr/>
    </dgm:pt>
    <dgm:pt modelId="{F17EB063-5201-430B-A5BF-F5FE247A5229}" type="pres">
      <dgm:prSet presAssocID="{C56067A1-3072-4153-B1E9-36A8C2FE4759}" presName="node" presStyleLbl="node1" presStyleIdx="3" presStyleCnt="5">
        <dgm:presLayoutVars>
          <dgm:bulletEnabled val="1"/>
        </dgm:presLayoutVars>
      </dgm:prSet>
      <dgm:spPr/>
    </dgm:pt>
    <dgm:pt modelId="{6D07F808-F447-4BAD-844C-DF56AFABDD56}" type="pres">
      <dgm:prSet presAssocID="{2D8BD010-7B78-4DA1-AF8A-7AE5E20EC773}" presName="parTrans" presStyleLbl="bgSibTrans2D1" presStyleIdx="4" presStyleCnt="5"/>
      <dgm:spPr/>
    </dgm:pt>
    <dgm:pt modelId="{1A68C38E-3AE8-4D48-90BC-0A7DA8FCF790}" type="pres">
      <dgm:prSet presAssocID="{33046936-F034-4FBC-BC4F-23B04AFBAC47}" presName="node" presStyleLbl="node1" presStyleIdx="4" presStyleCnt="5">
        <dgm:presLayoutVars>
          <dgm:bulletEnabled val="1"/>
        </dgm:presLayoutVars>
      </dgm:prSet>
      <dgm:spPr/>
    </dgm:pt>
  </dgm:ptLst>
  <dgm:cxnLst>
    <dgm:cxn modelId="{B331AB08-5096-42BE-A91B-70AD755B219B}" type="presOf" srcId="{A585913A-D13E-4E5F-92AC-6AE1CA2C3D60}" destId="{C5C15D8B-D174-4A5B-B2D5-D35B6DF97B39}" srcOrd="0" destOrd="0" presId="urn:microsoft.com/office/officeart/2005/8/layout/radial4"/>
    <dgm:cxn modelId="{3B71172A-C955-4563-8A89-4EE052ECC4FA}" type="presOf" srcId="{FEDA6BBB-83BB-4581-9FD8-59693F998B92}" destId="{8AB39520-94D6-4AAC-8618-970BF560B6E1}" srcOrd="0" destOrd="0" presId="urn:microsoft.com/office/officeart/2005/8/layout/radial4"/>
    <dgm:cxn modelId="{DCDEB932-8178-4428-9F7D-1148FB55FA28}" type="presOf" srcId="{47591A53-FD0C-426F-8D00-2B9E989333D8}" destId="{A90E8B84-41BA-4E9C-834C-12C9307B7C06}" srcOrd="0" destOrd="0" presId="urn:microsoft.com/office/officeart/2005/8/layout/radial4"/>
    <dgm:cxn modelId="{7F76B366-92A6-4FB9-BC0B-F621434D292D}" srcId="{9DDDB2F8-414D-4AFA-9F6B-AA95EB91156C}" destId="{F84D05EF-9578-4D00-B6EF-13191FD9527E}" srcOrd="1" destOrd="0" parTransId="{97E2476E-3612-46AF-8D43-989D51B234B5}" sibTransId="{3F4326EF-B770-4EE6-87B2-2D7E75C9803B}"/>
    <dgm:cxn modelId="{A410D367-7838-47F5-8E6E-E8FF25965F2B}" type="presOf" srcId="{B03C9323-FB7E-4172-ACE0-305AF0C1B89C}" destId="{798D9FC1-47C4-4B5D-BE53-C522B19E6B44}" srcOrd="0" destOrd="0" presId="urn:microsoft.com/office/officeart/2005/8/layout/radial4"/>
    <dgm:cxn modelId="{97C6824E-3312-448E-8C6F-69B5D06B8414}" srcId="{9DDDB2F8-414D-4AFA-9F6B-AA95EB91156C}" destId="{C56067A1-3072-4153-B1E9-36A8C2FE4759}" srcOrd="3" destOrd="0" parTransId="{A148F90B-EE43-4533-B39B-8971F7569B0F}" sibTransId="{A4106C26-1D6A-473B-98E3-FE2F9485D4E2}"/>
    <dgm:cxn modelId="{BE229850-FF67-4B7D-A4C8-2E30BC8CAE7A}" type="presOf" srcId="{C56067A1-3072-4153-B1E9-36A8C2FE4759}" destId="{F17EB063-5201-430B-A5BF-F5FE247A5229}" srcOrd="0" destOrd="0" presId="urn:microsoft.com/office/officeart/2005/8/layout/radial4"/>
    <dgm:cxn modelId="{4C9C1F52-7E75-4A7A-B722-44D30E531AD9}" type="presOf" srcId="{33046936-F034-4FBC-BC4F-23B04AFBAC47}" destId="{1A68C38E-3AE8-4D48-90BC-0A7DA8FCF790}" srcOrd="0" destOrd="0" presId="urn:microsoft.com/office/officeart/2005/8/layout/radial4"/>
    <dgm:cxn modelId="{3C3EB75A-80AD-44E9-8FCD-344BA3449EFB}" srcId="{9DDDB2F8-414D-4AFA-9F6B-AA95EB91156C}" destId="{A585913A-D13E-4E5F-92AC-6AE1CA2C3D60}" srcOrd="0" destOrd="0" parTransId="{B03C9323-FB7E-4172-ACE0-305AF0C1B89C}" sibTransId="{B0F47480-8829-45C7-AF33-47765F9CABE7}"/>
    <dgm:cxn modelId="{4CFB2485-44F7-48AF-8271-6D5972C86D29}" type="presOf" srcId="{F84D05EF-9578-4D00-B6EF-13191FD9527E}" destId="{C6A9A388-2B30-4503-A201-8D3AFEACC7A2}" srcOrd="0" destOrd="0" presId="urn:microsoft.com/office/officeart/2005/8/layout/radial4"/>
    <dgm:cxn modelId="{C6DF839D-F8D9-4F73-A78D-0301A05E41EB}" srcId="{5A58017C-2297-4728-860F-EBA9BDE77A7B}" destId="{9DDDB2F8-414D-4AFA-9F6B-AA95EB91156C}" srcOrd="0" destOrd="0" parTransId="{5AE16AAB-0486-4CDD-907D-A726D1D59E86}" sibTransId="{492B41DB-BD0F-4FB8-8E67-244154433563}"/>
    <dgm:cxn modelId="{6EF115B9-C42B-40F0-B55B-33DD0F19221E}" type="presOf" srcId="{5A58017C-2297-4728-860F-EBA9BDE77A7B}" destId="{7D235520-9EDC-4BBE-8A75-8F7AC3A6CC51}" srcOrd="0" destOrd="0" presId="urn:microsoft.com/office/officeart/2005/8/layout/radial4"/>
    <dgm:cxn modelId="{C3A4F6C0-5EE4-4190-B2E7-8B7860530EE4}" type="presOf" srcId="{A148F90B-EE43-4533-B39B-8971F7569B0F}" destId="{E621575F-6B76-4D9A-B628-99AFE828B9F2}" srcOrd="0" destOrd="0" presId="urn:microsoft.com/office/officeart/2005/8/layout/radial4"/>
    <dgm:cxn modelId="{EEC03AC2-4F49-410B-ADAB-AB4A843E6E9E}" type="presOf" srcId="{2D8BD010-7B78-4DA1-AF8A-7AE5E20EC773}" destId="{6D07F808-F447-4BAD-844C-DF56AFABDD56}" srcOrd="0" destOrd="0" presId="urn:microsoft.com/office/officeart/2005/8/layout/radial4"/>
    <dgm:cxn modelId="{38E163E6-B96A-462A-8BC3-E124F86B215D}" srcId="{9DDDB2F8-414D-4AFA-9F6B-AA95EB91156C}" destId="{33046936-F034-4FBC-BC4F-23B04AFBAC47}" srcOrd="4" destOrd="0" parTransId="{2D8BD010-7B78-4DA1-AF8A-7AE5E20EC773}" sibTransId="{6D3994A4-3A1B-4C7B-8052-2245E4155AD1}"/>
    <dgm:cxn modelId="{5A2EE5E6-C41F-4F00-A1F8-ECCF08F5E078}" srcId="{9DDDB2F8-414D-4AFA-9F6B-AA95EB91156C}" destId="{FEDA6BBB-83BB-4581-9FD8-59693F998B92}" srcOrd="2" destOrd="0" parTransId="{47591A53-FD0C-426F-8D00-2B9E989333D8}" sibTransId="{2A6A4A3C-6445-448C-8281-6F5D7E6042BD}"/>
    <dgm:cxn modelId="{24D0FDEA-B056-4A59-9560-4C725E271FBC}" type="presOf" srcId="{97E2476E-3612-46AF-8D43-989D51B234B5}" destId="{1C01831B-2E29-48D8-80A8-FA687F8721CF}" srcOrd="0" destOrd="0" presId="urn:microsoft.com/office/officeart/2005/8/layout/radial4"/>
    <dgm:cxn modelId="{0A361CF7-385B-4632-A56D-99710D88D4F5}" type="presOf" srcId="{9DDDB2F8-414D-4AFA-9F6B-AA95EB91156C}" destId="{BFDF1BB9-C833-4786-9A55-5901EC2315B6}" srcOrd="0" destOrd="0" presId="urn:microsoft.com/office/officeart/2005/8/layout/radial4"/>
    <dgm:cxn modelId="{D4CC1B98-63B6-44F3-82BE-50FC91D86465}" type="presParOf" srcId="{7D235520-9EDC-4BBE-8A75-8F7AC3A6CC51}" destId="{BFDF1BB9-C833-4786-9A55-5901EC2315B6}" srcOrd="0" destOrd="0" presId="urn:microsoft.com/office/officeart/2005/8/layout/radial4"/>
    <dgm:cxn modelId="{CAAF0629-7901-4A09-B066-8B04F589A374}" type="presParOf" srcId="{7D235520-9EDC-4BBE-8A75-8F7AC3A6CC51}" destId="{798D9FC1-47C4-4B5D-BE53-C522B19E6B44}" srcOrd="1" destOrd="0" presId="urn:microsoft.com/office/officeart/2005/8/layout/radial4"/>
    <dgm:cxn modelId="{5377044E-021C-405C-A582-B284A9019C27}" type="presParOf" srcId="{7D235520-9EDC-4BBE-8A75-8F7AC3A6CC51}" destId="{C5C15D8B-D174-4A5B-B2D5-D35B6DF97B39}" srcOrd="2" destOrd="0" presId="urn:microsoft.com/office/officeart/2005/8/layout/radial4"/>
    <dgm:cxn modelId="{7A6D0672-3B32-4BA0-9B6C-AAC8DF83485E}" type="presParOf" srcId="{7D235520-9EDC-4BBE-8A75-8F7AC3A6CC51}" destId="{1C01831B-2E29-48D8-80A8-FA687F8721CF}" srcOrd="3" destOrd="0" presId="urn:microsoft.com/office/officeart/2005/8/layout/radial4"/>
    <dgm:cxn modelId="{C06E75E0-B338-4FF9-96FF-3FD437A147B4}" type="presParOf" srcId="{7D235520-9EDC-4BBE-8A75-8F7AC3A6CC51}" destId="{C6A9A388-2B30-4503-A201-8D3AFEACC7A2}" srcOrd="4" destOrd="0" presId="urn:microsoft.com/office/officeart/2005/8/layout/radial4"/>
    <dgm:cxn modelId="{FE9ADE5D-3556-4312-8927-5083D7CDE3A1}" type="presParOf" srcId="{7D235520-9EDC-4BBE-8A75-8F7AC3A6CC51}" destId="{A90E8B84-41BA-4E9C-834C-12C9307B7C06}" srcOrd="5" destOrd="0" presId="urn:microsoft.com/office/officeart/2005/8/layout/radial4"/>
    <dgm:cxn modelId="{CE506B8F-83BB-43D9-BC8A-AB903848297D}" type="presParOf" srcId="{7D235520-9EDC-4BBE-8A75-8F7AC3A6CC51}" destId="{8AB39520-94D6-4AAC-8618-970BF560B6E1}" srcOrd="6" destOrd="0" presId="urn:microsoft.com/office/officeart/2005/8/layout/radial4"/>
    <dgm:cxn modelId="{DC7CD445-1DDF-4B8B-A9C0-74F0F240168D}" type="presParOf" srcId="{7D235520-9EDC-4BBE-8A75-8F7AC3A6CC51}" destId="{E621575F-6B76-4D9A-B628-99AFE828B9F2}" srcOrd="7" destOrd="0" presId="urn:microsoft.com/office/officeart/2005/8/layout/radial4"/>
    <dgm:cxn modelId="{BD5ECC4A-600E-4F8F-AC8C-BEF65E7BB504}" type="presParOf" srcId="{7D235520-9EDC-4BBE-8A75-8F7AC3A6CC51}" destId="{F17EB063-5201-430B-A5BF-F5FE247A5229}" srcOrd="8" destOrd="0" presId="urn:microsoft.com/office/officeart/2005/8/layout/radial4"/>
    <dgm:cxn modelId="{6FF9EE57-531A-478F-9207-CA8D604222E2}" type="presParOf" srcId="{7D235520-9EDC-4BBE-8A75-8F7AC3A6CC51}" destId="{6D07F808-F447-4BAD-844C-DF56AFABDD56}" srcOrd="9" destOrd="0" presId="urn:microsoft.com/office/officeart/2005/8/layout/radial4"/>
    <dgm:cxn modelId="{C07155E1-2E57-4E8C-8C40-F66468718C91}" type="presParOf" srcId="{7D235520-9EDC-4BBE-8A75-8F7AC3A6CC51}" destId="{1A68C38E-3AE8-4D48-90BC-0A7DA8FCF790}"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05F75-66A4-47A1-AA8A-FA9A5CBCCBD6}">
      <dsp:nvSpPr>
        <dsp:cNvPr id="0" name=""/>
        <dsp:cNvSpPr/>
      </dsp:nvSpPr>
      <dsp:spPr>
        <a:xfrm>
          <a:off x="-5880733" y="-899974"/>
          <a:ext cx="7000964" cy="7000964"/>
        </a:xfrm>
        <a:prstGeom prst="blockArc">
          <a:avLst>
            <a:gd name="adj1" fmla="val 18900000"/>
            <a:gd name="adj2" fmla="val 2700000"/>
            <a:gd name="adj3" fmla="val 309"/>
          </a:avLst>
        </a:prstGeom>
        <a:noFill/>
        <a:ln w="15875" cap="rnd"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8C892B-5350-4F4D-B8A5-F0E5EE8ACFA0}">
      <dsp:nvSpPr>
        <dsp:cNvPr id="0" name=""/>
        <dsp:cNvSpPr/>
      </dsp:nvSpPr>
      <dsp:spPr>
        <a:xfrm>
          <a:off x="586344" y="399854"/>
          <a:ext cx="10078027" cy="800124"/>
        </a:xfrm>
        <a:prstGeom prst="rect">
          <a:avLst/>
        </a:prstGeom>
        <a:solidFill>
          <a:schemeClr val="lt1">
            <a:hueOff val="0"/>
            <a:satOff val="0"/>
            <a:lumOff val="0"/>
            <a:alphaOff val="0"/>
          </a:schemeClr>
        </a:solidFill>
        <a:ln w="15875"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99" tIns="60960" rIns="60960" bIns="60960" numCol="1" spcCol="1270" anchor="ctr" anchorCtr="0">
          <a:noAutofit/>
        </a:bodyPr>
        <a:lstStyle/>
        <a:p>
          <a:pPr marL="0" lvl="0" indent="0" algn="r" defTabSz="1066800" rtl="1">
            <a:lnSpc>
              <a:spcPct val="90000"/>
            </a:lnSpc>
            <a:spcBef>
              <a:spcPct val="0"/>
            </a:spcBef>
            <a:spcAft>
              <a:spcPct val="35000"/>
            </a:spcAft>
            <a:buFont typeface="+mj-lt"/>
            <a:buNone/>
          </a:pPr>
          <a:r>
            <a:rPr lang="ar-SA" sz="2400" b="1" kern="1200" dirty="0">
              <a:latin typeface="Arial" panose="020B0604020202020204" pitchFamily="34" charset="0"/>
              <a:cs typeface="Arial" panose="020B0604020202020204" pitchFamily="34" charset="0"/>
            </a:rPr>
            <a:t>ایمان به تمام پیامبران</a:t>
          </a:r>
          <a:r>
            <a:rPr lang="en-US" sz="2400" kern="1200" dirty="0">
              <a:latin typeface="Arial" panose="020B0604020202020204" pitchFamily="34" charset="0"/>
              <a:cs typeface="Arial" panose="020B0604020202020204" pitchFamily="34" charset="0"/>
            </a:rPr>
            <a:t>: </a:t>
          </a:r>
          <a:r>
            <a:rPr lang="ar-SA" sz="2400" kern="1200" dirty="0">
              <a:latin typeface="Arial" panose="020B0604020202020204" pitchFamily="34" charset="0"/>
              <a:cs typeface="Arial" panose="020B0604020202020204" pitchFamily="34" charset="0"/>
            </a:rPr>
            <a:t>مسلمانان باید به تمام پیامبران و رسولانی که خداوند به آنها وحی فرستاده، ایمان داشته باشند</a:t>
          </a:r>
          <a:r>
            <a:rPr lang="en-US" sz="2400" kern="1200" dirty="0">
              <a:latin typeface="Arial" panose="020B0604020202020204" pitchFamily="34" charset="0"/>
              <a:cs typeface="Arial" panose="020B0604020202020204" pitchFamily="34" charset="0"/>
            </a:rPr>
            <a:t>.</a:t>
          </a:r>
        </a:p>
      </dsp:txBody>
      <dsp:txXfrm>
        <a:off x="586344" y="399854"/>
        <a:ext cx="10078027" cy="800124"/>
      </dsp:txXfrm>
    </dsp:sp>
    <dsp:sp modelId="{CD159A06-BBE6-44D6-8207-D975642F815D}">
      <dsp:nvSpPr>
        <dsp:cNvPr id="0" name=""/>
        <dsp:cNvSpPr/>
      </dsp:nvSpPr>
      <dsp:spPr>
        <a:xfrm>
          <a:off x="86266" y="299838"/>
          <a:ext cx="1000155" cy="1000155"/>
        </a:xfrm>
        <a:prstGeom prst="ellipse">
          <a:avLst/>
        </a:prstGeom>
        <a:solidFill>
          <a:schemeClr val="lt1">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D4E96A-D992-4FC2-994C-B028A6458712}">
      <dsp:nvSpPr>
        <dsp:cNvPr id="0" name=""/>
        <dsp:cNvSpPr/>
      </dsp:nvSpPr>
      <dsp:spPr>
        <a:xfrm>
          <a:off x="1104809" y="1600248"/>
          <a:ext cx="9619297" cy="800124"/>
        </a:xfrm>
        <a:prstGeom prst="rect">
          <a:avLst/>
        </a:prstGeom>
        <a:solidFill>
          <a:schemeClr val="lt1">
            <a:hueOff val="0"/>
            <a:satOff val="0"/>
            <a:lumOff val="0"/>
            <a:alphaOff val="0"/>
          </a:schemeClr>
        </a:solidFill>
        <a:ln w="15875"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99" tIns="60960" rIns="60960" bIns="60960" numCol="1" spcCol="1270" anchor="ctr" anchorCtr="0">
          <a:noAutofit/>
        </a:bodyPr>
        <a:lstStyle/>
        <a:p>
          <a:pPr marL="0" lvl="0" indent="0" algn="r" defTabSz="1066800" rtl="1">
            <a:lnSpc>
              <a:spcPct val="90000"/>
            </a:lnSpc>
            <a:spcBef>
              <a:spcPct val="0"/>
            </a:spcBef>
            <a:spcAft>
              <a:spcPct val="35000"/>
            </a:spcAft>
            <a:buFont typeface="+mj-lt"/>
            <a:buNone/>
          </a:pPr>
          <a:r>
            <a:rPr lang="ar-SA" sz="2400" b="1" kern="1200" dirty="0">
              <a:latin typeface="Arial" panose="020B0604020202020204" pitchFamily="34" charset="0"/>
              <a:cs typeface="Arial" panose="020B0604020202020204" pitchFamily="34" charset="0"/>
            </a:rPr>
            <a:t>اعتقاد به رسالت و وحی</a:t>
          </a:r>
          <a:r>
            <a:rPr lang="en-US" sz="2400" kern="1200" dirty="0">
              <a:latin typeface="Arial" panose="020B0604020202020204" pitchFamily="34" charset="0"/>
              <a:cs typeface="Arial" panose="020B0604020202020204" pitchFamily="34" charset="0"/>
            </a:rPr>
            <a:t>: </a:t>
          </a:r>
          <a:r>
            <a:rPr lang="ar-SA" sz="2400" kern="1200" dirty="0">
              <a:latin typeface="Arial" panose="020B0604020202020204" pitchFamily="34" charset="0"/>
              <a:cs typeface="Arial" panose="020B0604020202020204" pitchFamily="34" charset="0"/>
            </a:rPr>
            <a:t>پیامبران وحی الهی دریافت می‌کردند تا آن را به مردم ابلاغ کنند. مسلمانان به این وحی‌ها که در قالب کتاب‌های آسمانی مختلف آمده‌اند، ایمان دارند</a:t>
          </a:r>
          <a:r>
            <a:rPr lang="en-US" sz="2400" kern="1200" dirty="0">
              <a:latin typeface="Arial" panose="020B0604020202020204" pitchFamily="34" charset="0"/>
              <a:cs typeface="Arial" panose="020B0604020202020204" pitchFamily="34" charset="0"/>
            </a:rPr>
            <a:t>.</a:t>
          </a:r>
        </a:p>
      </dsp:txBody>
      <dsp:txXfrm>
        <a:off x="1104809" y="1600248"/>
        <a:ext cx="9619297" cy="800124"/>
      </dsp:txXfrm>
    </dsp:sp>
    <dsp:sp modelId="{158ABF2A-2EB0-419D-8DE0-49FB180CB486}">
      <dsp:nvSpPr>
        <dsp:cNvPr id="0" name=""/>
        <dsp:cNvSpPr/>
      </dsp:nvSpPr>
      <dsp:spPr>
        <a:xfrm>
          <a:off x="544996" y="1500232"/>
          <a:ext cx="1000155" cy="1000155"/>
        </a:xfrm>
        <a:prstGeom prst="ellipse">
          <a:avLst/>
        </a:prstGeom>
        <a:solidFill>
          <a:schemeClr val="lt1">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45EA3F-9B47-4ADD-A49F-0CF4178720C4}">
      <dsp:nvSpPr>
        <dsp:cNvPr id="0" name=""/>
        <dsp:cNvSpPr/>
      </dsp:nvSpPr>
      <dsp:spPr>
        <a:xfrm>
          <a:off x="1045073" y="2800642"/>
          <a:ext cx="9619297" cy="800124"/>
        </a:xfrm>
        <a:prstGeom prst="rect">
          <a:avLst/>
        </a:prstGeom>
        <a:solidFill>
          <a:schemeClr val="lt1">
            <a:hueOff val="0"/>
            <a:satOff val="0"/>
            <a:lumOff val="0"/>
            <a:alphaOff val="0"/>
          </a:schemeClr>
        </a:solidFill>
        <a:ln w="15875"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99" tIns="60960" rIns="60960" bIns="60960" numCol="1" spcCol="1270" anchor="ctr" anchorCtr="0">
          <a:noAutofit/>
        </a:bodyPr>
        <a:lstStyle/>
        <a:p>
          <a:pPr marL="0" lvl="0" indent="0" algn="r" defTabSz="1066800" rtl="1">
            <a:lnSpc>
              <a:spcPct val="90000"/>
            </a:lnSpc>
            <a:spcBef>
              <a:spcPct val="0"/>
            </a:spcBef>
            <a:spcAft>
              <a:spcPct val="35000"/>
            </a:spcAft>
            <a:buFont typeface="+mj-lt"/>
            <a:buNone/>
          </a:pPr>
          <a:r>
            <a:rPr lang="ar-SA" sz="2400" b="1" kern="1200" dirty="0">
              <a:latin typeface="Arial" panose="020B0604020202020204" pitchFamily="34" charset="0"/>
              <a:cs typeface="Arial" panose="020B0604020202020204" pitchFamily="34" charset="0"/>
            </a:rPr>
            <a:t>اعتقاد به خاتمیت پیامبری</a:t>
          </a:r>
          <a:r>
            <a:rPr lang="en-US" sz="2400" kern="1200" dirty="0">
              <a:latin typeface="Arial" panose="020B0604020202020204" pitchFamily="34" charset="0"/>
              <a:cs typeface="Arial" panose="020B0604020202020204" pitchFamily="34" charset="0"/>
            </a:rPr>
            <a:t>: </a:t>
          </a:r>
          <a:r>
            <a:rPr lang="ar-SA" sz="2400" kern="1200" dirty="0">
              <a:latin typeface="Arial" panose="020B0604020202020204" pitchFamily="34" charset="0"/>
              <a:cs typeface="Arial" panose="020B0604020202020204" pitchFamily="34" charset="0"/>
            </a:rPr>
            <a:t>حضرت محمد (صلى‌الله‌عليه‌وآله) آخرین پیامبر است و پس از ایشان پیامبر دیگری نخواهد آمد</a:t>
          </a:r>
          <a:r>
            <a:rPr lang="en-US" sz="2400" kern="1200" dirty="0">
              <a:latin typeface="Arial" panose="020B0604020202020204" pitchFamily="34" charset="0"/>
              <a:cs typeface="Arial" panose="020B0604020202020204" pitchFamily="34" charset="0"/>
            </a:rPr>
            <a:t>.</a:t>
          </a:r>
        </a:p>
      </dsp:txBody>
      <dsp:txXfrm>
        <a:off x="1045073" y="2800642"/>
        <a:ext cx="9619297" cy="800124"/>
      </dsp:txXfrm>
    </dsp:sp>
    <dsp:sp modelId="{4FC2EC00-E715-4426-B353-23E39700C963}">
      <dsp:nvSpPr>
        <dsp:cNvPr id="0" name=""/>
        <dsp:cNvSpPr/>
      </dsp:nvSpPr>
      <dsp:spPr>
        <a:xfrm>
          <a:off x="544996" y="2700627"/>
          <a:ext cx="1000155" cy="1000155"/>
        </a:xfrm>
        <a:prstGeom prst="ellipse">
          <a:avLst/>
        </a:prstGeom>
        <a:solidFill>
          <a:schemeClr val="lt1">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BCE1B6-A617-47A7-84DD-84560AFB5B33}">
      <dsp:nvSpPr>
        <dsp:cNvPr id="0" name=""/>
        <dsp:cNvSpPr/>
      </dsp:nvSpPr>
      <dsp:spPr>
        <a:xfrm>
          <a:off x="586344" y="4001036"/>
          <a:ext cx="10078027" cy="800124"/>
        </a:xfrm>
        <a:prstGeom prst="rect">
          <a:avLst/>
        </a:prstGeom>
        <a:solidFill>
          <a:schemeClr val="lt1">
            <a:hueOff val="0"/>
            <a:satOff val="0"/>
            <a:lumOff val="0"/>
            <a:alphaOff val="0"/>
          </a:schemeClr>
        </a:solidFill>
        <a:ln w="15875"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99" tIns="60960" rIns="60960" bIns="60960" numCol="1" spcCol="1270" anchor="ctr" anchorCtr="0">
          <a:noAutofit/>
        </a:bodyPr>
        <a:lstStyle/>
        <a:p>
          <a:pPr marL="0" lvl="0" indent="0" algn="r" defTabSz="1066800" rtl="1">
            <a:lnSpc>
              <a:spcPct val="90000"/>
            </a:lnSpc>
            <a:spcBef>
              <a:spcPct val="0"/>
            </a:spcBef>
            <a:spcAft>
              <a:spcPct val="35000"/>
            </a:spcAft>
            <a:buFont typeface="+mj-lt"/>
            <a:buNone/>
          </a:pPr>
          <a:r>
            <a:rPr lang="ar-SA" sz="2400" b="1" kern="1200" dirty="0">
              <a:latin typeface="Arial" panose="020B0604020202020204" pitchFamily="34" charset="0"/>
              <a:cs typeface="Arial" panose="020B0604020202020204" pitchFamily="34" charset="0"/>
            </a:rPr>
            <a:t>احترام به پیامبران</a:t>
          </a:r>
          <a:r>
            <a:rPr lang="en-US" sz="2400" kern="1200" dirty="0">
              <a:latin typeface="Arial" panose="020B0604020202020204" pitchFamily="34" charset="0"/>
              <a:cs typeface="Arial" panose="020B0604020202020204" pitchFamily="34" charset="0"/>
            </a:rPr>
            <a:t>: </a:t>
          </a:r>
          <a:r>
            <a:rPr lang="ar-SA" sz="2400" kern="1200" dirty="0">
              <a:latin typeface="Arial" panose="020B0604020202020204" pitchFamily="34" charset="0"/>
              <a:cs typeface="Arial" panose="020B0604020202020204" pitchFamily="34" charset="0"/>
            </a:rPr>
            <a:t>مسلمانان به پیامبران احترام زیادی می‌گذارند و آنها را از هر گونه خطا و گناه معصوم می‌دانند</a:t>
          </a:r>
          <a:r>
            <a:rPr lang="en-US" sz="2400" kern="1200" dirty="0"/>
            <a:t>.</a:t>
          </a:r>
          <a:endParaRPr lang="en-US" sz="2400" kern="1200" dirty="0">
            <a:latin typeface="Arial" panose="020B0604020202020204" pitchFamily="34" charset="0"/>
            <a:cs typeface="Arial" panose="020B0604020202020204" pitchFamily="34" charset="0"/>
          </a:endParaRPr>
        </a:p>
      </dsp:txBody>
      <dsp:txXfrm>
        <a:off x="586344" y="4001036"/>
        <a:ext cx="10078027" cy="800124"/>
      </dsp:txXfrm>
    </dsp:sp>
    <dsp:sp modelId="{F730ADE6-105B-40F3-AD6A-A00184CD57CB}">
      <dsp:nvSpPr>
        <dsp:cNvPr id="0" name=""/>
        <dsp:cNvSpPr/>
      </dsp:nvSpPr>
      <dsp:spPr>
        <a:xfrm>
          <a:off x="86266" y="3901021"/>
          <a:ext cx="1000155" cy="1000155"/>
        </a:xfrm>
        <a:prstGeom prst="ellipse">
          <a:avLst/>
        </a:prstGeom>
        <a:solidFill>
          <a:schemeClr val="lt1">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F1BB9-C833-4786-9A55-5901EC2315B6}">
      <dsp:nvSpPr>
        <dsp:cNvPr id="0" name=""/>
        <dsp:cNvSpPr/>
      </dsp:nvSpPr>
      <dsp:spPr>
        <a:xfrm>
          <a:off x="4280957" y="3160964"/>
          <a:ext cx="2343490" cy="2343490"/>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latin typeface="Arial" panose="020B0604020202020204" pitchFamily="34" charset="0"/>
              <a:cs typeface="Arial" panose="020B0604020202020204" pitchFamily="34" charset="0"/>
            </a:rPr>
            <a:t>مراحل قیامت</a:t>
          </a:r>
          <a:endParaRPr lang="en-US" sz="2400" kern="1200" dirty="0">
            <a:latin typeface="Arial" panose="020B0604020202020204" pitchFamily="34" charset="0"/>
            <a:cs typeface="Arial" panose="020B0604020202020204" pitchFamily="34" charset="0"/>
          </a:endParaRPr>
        </a:p>
      </dsp:txBody>
      <dsp:txXfrm>
        <a:off x="4624153" y="3504160"/>
        <a:ext cx="1657098" cy="1657098"/>
      </dsp:txXfrm>
    </dsp:sp>
    <dsp:sp modelId="{798D9FC1-47C4-4B5D-BE53-C522B19E6B44}">
      <dsp:nvSpPr>
        <dsp:cNvPr id="0" name=""/>
        <dsp:cNvSpPr/>
      </dsp:nvSpPr>
      <dsp:spPr>
        <a:xfrm rot="10800000">
          <a:off x="2011715" y="3998761"/>
          <a:ext cx="2144433" cy="667894"/>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C15D8B-D174-4A5B-B2D5-D35B6DF97B39}">
      <dsp:nvSpPr>
        <dsp:cNvPr id="0" name=""/>
        <dsp:cNvSpPr/>
      </dsp:nvSpPr>
      <dsp:spPr>
        <a:xfrm>
          <a:off x="898557" y="3442182"/>
          <a:ext cx="2226316" cy="1781053"/>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rtl="1">
            <a:lnSpc>
              <a:spcPct val="90000"/>
            </a:lnSpc>
            <a:spcBef>
              <a:spcPct val="0"/>
            </a:spcBef>
            <a:spcAft>
              <a:spcPct val="35000"/>
            </a:spcAft>
            <a:buFont typeface="+mj-lt"/>
            <a:buNone/>
          </a:pPr>
          <a:r>
            <a:rPr lang="ar-SA" sz="2400" b="1" kern="1200" dirty="0">
              <a:latin typeface="Arial" panose="020B0604020202020204" pitchFamily="34" charset="0"/>
              <a:cs typeface="Arial" panose="020B0604020202020204" pitchFamily="34" charset="0"/>
            </a:rPr>
            <a:t>بهشت و جهنم</a:t>
          </a:r>
          <a:r>
            <a:rPr lang="ar-SA" sz="2400" kern="1200" dirty="0">
              <a:latin typeface="Arial" panose="020B0604020202020204" pitchFamily="34" charset="0"/>
              <a:cs typeface="Arial" panose="020B0604020202020204" pitchFamily="34" charset="0"/>
            </a:rPr>
            <a:t> </a:t>
          </a:r>
          <a:r>
            <a:rPr lang="en-US" sz="2400" kern="1200" dirty="0">
              <a:latin typeface="Arial" panose="020B0604020202020204" pitchFamily="34" charset="0"/>
              <a:cs typeface="Arial" panose="020B0604020202020204" pitchFamily="34" charset="0"/>
            </a:rPr>
            <a:t>– </a:t>
          </a:r>
          <a:r>
            <a:rPr lang="ar-SA" sz="2400" kern="1200" dirty="0">
              <a:latin typeface="Arial" panose="020B0604020202020204" pitchFamily="34" charset="0"/>
              <a:cs typeface="Arial" panose="020B0604020202020204" pitchFamily="34" charset="0"/>
            </a:rPr>
            <a:t>جایگاه نهایی انسان‌ها</a:t>
          </a:r>
          <a:r>
            <a:rPr lang="en-US" sz="2400" kern="1200" dirty="0">
              <a:latin typeface="Arial" panose="020B0604020202020204" pitchFamily="34" charset="0"/>
              <a:cs typeface="Arial" panose="020B0604020202020204" pitchFamily="34" charset="0"/>
            </a:rPr>
            <a:t>.</a:t>
          </a:r>
        </a:p>
      </dsp:txBody>
      <dsp:txXfrm>
        <a:off x="950722" y="3494347"/>
        <a:ext cx="2121986" cy="1676723"/>
      </dsp:txXfrm>
    </dsp:sp>
    <dsp:sp modelId="{1C01831B-2E29-48D8-80A8-FA687F8721CF}">
      <dsp:nvSpPr>
        <dsp:cNvPr id="0" name=""/>
        <dsp:cNvSpPr/>
      </dsp:nvSpPr>
      <dsp:spPr>
        <a:xfrm rot="13500000">
          <a:off x="2705512" y="2323788"/>
          <a:ext cx="2144433" cy="667894"/>
        </a:xfrm>
        <a:prstGeom prst="leftArrow">
          <a:avLst>
            <a:gd name="adj1" fmla="val 60000"/>
            <a:gd name="adj2" fmla="val 50000"/>
          </a:avLst>
        </a:prstGeom>
        <a:solidFill>
          <a:schemeClr val="accent3">
            <a:hueOff val="827562"/>
            <a:satOff val="-155"/>
            <a:lumOff val="416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A9A388-2B30-4503-A201-8D3AFEACC7A2}">
      <dsp:nvSpPr>
        <dsp:cNvPr id="0" name=""/>
        <dsp:cNvSpPr/>
      </dsp:nvSpPr>
      <dsp:spPr>
        <a:xfrm>
          <a:off x="1906399" y="1009037"/>
          <a:ext cx="2226316" cy="1781053"/>
        </a:xfrm>
        <a:prstGeom prst="roundRect">
          <a:avLst>
            <a:gd name="adj" fmla="val 10000"/>
          </a:avLst>
        </a:prstGeom>
        <a:solidFill>
          <a:schemeClr val="accent3">
            <a:hueOff val="827562"/>
            <a:satOff val="-155"/>
            <a:lumOff val="416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rtl="1">
            <a:lnSpc>
              <a:spcPct val="90000"/>
            </a:lnSpc>
            <a:spcBef>
              <a:spcPct val="0"/>
            </a:spcBef>
            <a:spcAft>
              <a:spcPct val="35000"/>
            </a:spcAft>
            <a:buFont typeface="+mj-lt"/>
            <a:buNone/>
          </a:pPr>
          <a:r>
            <a:rPr lang="ar-SA" sz="2400" b="1" kern="1200" dirty="0">
              <a:latin typeface="Arial" panose="020B0604020202020204" pitchFamily="34" charset="0"/>
              <a:cs typeface="Arial" panose="020B0604020202020204" pitchFamily="34" charset="0"/>
            </a:rPr>
            <a:t>پل صراط</a:t>
          </a:r>
          <a:r>
            <a:rPr lang="ar-SA" sz="2400" kern="1200" dirty="0">
              <a:latin typeface="Arial" panose="020B0604020202020204" pitchFamily="34" charset="0"/>
              <a:cs typeface="Arial" panose="020B0604020202020204" pitchFamily="34" charset="0"/>
            </a:rPr>
            <a:t> </a:t>
          </a:r>
          <a:r>
            <a:rPr lang="en-US" sz="2400" kern="1200" dirty="0">
              <a:latin typeface="Arial" panose="020B0604020202020204" pitchFamily="34" charset="0"/>
              <a:cs typeface="Arial" panose="020B0604020202020204" pitchFamily="34" charset="0"/>
            </a:rPr>
            <a:t>– </a:t>
          </a:r>
          <a:r>
            <a:rPr lang="ar-SA" sz="2400" kern="1200" dirty="0">
              <a:latin typeface="Arial" panose="020B0604020202020204" pitchFamily="34" charset="0"/>
              <a:cs typeface="Arial" panose="020B0604020202020204" pitchFamily="34" charset="0"/>
            </a:rPr>
            <a:t>گذرگاهی برای رسیدن به بهشت یا جهنم</a:t>
          </a:r>
          <a:endParaRPr lang="en-US" sz="2400" kern="1200" dirty="0">
            <a:latin typeface="Arial" panose="020B0604020202020204" pitchFamily="34" charset="0"/>
            <a:cs typeface="Arial" panose="020B0604020202020204" pitchFamily="34" charset="0"/>
          </a:endParaRPr>
        </a:p>
      </dsp:txBody>
      <dsp:txXfrm>
        <a:off x="1958564" y="1061202"/>
        <a:ext cx="2121986" cy="1676723"/>
      </dsp:txXfrm>
    </dsp:sp>
    <dsp:sp modelId="{A90E8B84-41BA-4E9C-834C-12C9307B7C06}">
      <dsp:nvSpPr>
        <dsp:cNvPr id="0" name=""/>
        <dsp:cNvSpPr/>
      </dsp:nvSpPr>
      <dsp:spPr>
        <a:xfrm rot="16200000">
          <a:off x="4380486" y="1629991"/>
          <a:ext cx="2144433" cy="667894"/>
        </a:xfrm>
        <a:prstGeom prst="leftArrow">
          <a:avLst>
            <a:gd name="adj1" fmla="val 60000"/>
            <a:gd name="adj2" fmla="val 50000"/>
          </a:avLst>
        </a:prstGeom>
        <a:solidFill>
          <a:schemeClr val="accent3">
            <a:hueOff val="1655123"/>
            <a:satOff val="-311"/>
            <a:lumOff val="833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B39520-94D6-4AAC-8618-970BF560B6E1}">
      <dsp:nvSpPr>
        <dsp:cNvPr id="0" name=""/>
        <dsp:cNvSpPr/>
      </dsp:nvSpPr>
      <dsp:spPr>
        <a:xfrm>
          <a:off x="4339544" y="1195"/>
          <a:ext cx="2226316" cy="1781053"/>
        </a:xfrm>
        <a:prstGeom prst="roundRect">
          <a:avLst>
            <a:gd name="adj" fmla="val 10000"/>
          </a:avLst>
        </a:prstGeom>
        <a:solidFill>
          <a:schemeClr val="accent3">
            <a:hueOff val="1655123"/>
            <a:satOff val="-311"/>
            <a:lumOff val="833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rtl="1">
            <a:lnSpc>
              <a:spcPct val="90000"/>
            </a:lnSpc>
            <a:spcBef>
              <a:spcPct val="0"/>
            </a:spcBef>
            <a:spcAft>
              <a:spcPct val="35000"/>
            </a:spcAft>
            <a:buFont typeface="+mj-lt"/>
            <a:buNone/>
          </a:pPr>
          <a:r>
            <a:rPr lang="ar-SA" sz="2400" b="1" kern="1200" dirty="0">
              <a:latin typeface="Arial" panose="020B0604020202020204" pitchFamily="34" charset="0"/>
              <a:cs typeface="Arial" panose="020B0604020202020204" pitchFamily="34" charset="0"/>
            </a:rPr>
            <a:t>حساب و کتاب</a:t>
          </a:r>
          <a:r>
            <a:rPr lang="ar-SA" sz="2400" kern="1200" dirty="0">
              <a:latin typeface="Arial" panose="020B0604020202020204" pitchFamily="34" charset="0"/>
              <a:cs typeface="Arial" panose="020B0604020202020204" pitchFamily="34" charset="0"/>
            </a:rPr>
            <a:t> </a:t>
          </a:r>
          <a:r>
            <a:rPr lang="en-US" sz="2400" kern="1200" dirty="0">
              <a:latin typeface="Arial" panose="020B0604020202020204" pitchFamily="34" charset="0"/>
              <a:cs typeface="Arial" panose="020B0604020202020204" pitchFamily="34" charset="0"/>
            </a:rPr>
            <a:t>– </a:t>
          </a:r>
          <a:r>
            <a:rPr lang="ar-SA" sz="2400" kern="1200" dirty="0">
              <a:latin typeface="Arial" panose="020B0604020202020204" pitchFamily="34" charset="0"/>
              <a:cs typeface="Arial" panose="020B0604020202020204" pitchFamily="34" charset="0"/>
            </a:rPr>
            <a:t>بررسی اعمال در محضر الله</a:t>
          </a:r>
          <a:r>
            <a:rPr lang="en-US" sz="2400" kern="1200" dirty="0">
              <a:latin typeface="Arial" panose="020B0604020202020204" pitchFamily="34" charset="0"/>
              <a:cs typeface="Arial" panose="020B0604020202020204" pitchFamily="34" charset="0"/>
            </a:rPr>
            <a:t>.</a:t>
          </a:r>
        </a:p>
      </dsp:txBody>
      <dsp:txXfrm>
        <a:off x="4391709" y="53360"/>
        <a:ext cx="2121986" cy="1676723"/>
      </dsp:txXfrm>
    </dsp:sp>
    <dsp:sp modelId="{E621575F-6B76-4D9A-B628-99AFE828B9F2}">
      <dsp:nvSpPr>
        <dsp:cNvPr id="0" name=""/>
        <dsp:cNvSpPr/>
      </dsp:nvSpPr>
      <dsp:spPr>
        <a:xfrm rot="18900000">
          <a:off x="6055459" y="2323788"/>
          <a:ext cx="2144433" cy="667894"/>
        </a:xfrm>
        <a:prstGeom prst="leftArrow">
          <a:avLst>
            <a:gd name="adj1" fmla="val 60000"/>
            <a:gd name="adj2" fmla="val 50000"/>
          </a:avLst>
        </a:prstGeom>
        <a:solidFill>
          <a:schemeClr val="accent3">
            <a:hueOff val="2482685"/>
            <a:satOff val="-466"/>
            <a:lumOff val="1250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7EB063-5201-430B-A5BF-F5FE247A5229}">
      <dsp:nvSpPr>
        <dsp:cNvPr id="0" name=""/>
        <dsp:cNvSpPr/>
      </dsp:nvSpPr>
      <dsp:spPr>
        <a:xfrm>
          <a:off x="6772690" y="1009037"/>
          <a:ext cx="2226316" cy="1781053"/>
        </a:xfrm>
        <a:prstGeom prst="roundRect">
          <a:avLst>
            <a:gd name="adj" fmla="val 10000"/>
          </a:avLst>
        </a:prstGeom>
        <a:solidFill>
          <a:schemeClr val="accent3">
            <a:hueOff val="2482685"/>
            <a:satOff val="-466"/>
            <a:lumOff val="1250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rtl="1">
            <a:lnSpc>
              <a:spcPct val="90000"/>
            </a:lnSpc>
            <a:spcBef>
              <a:spcPct val="0"/>
            </a:spcBef>
            <a:spcAft>
              <a:spcPct val="35000"/>
            </a:spcAft>
            <a:buFont typeface="+mj-lt"/>
            <a:buNone/>
          </a:pPr>
          <a:r>
            <a:rPr lang="ar-SA" sz="2400" b="1" kern="1200" dirty="0">
              <a:latin typeface="Arial" panose="020B0604020202020204" pitchFamily="34" charset="0"/>
              <a:cs typeface="Arial" panose="020B0604020202020204" pitchFamily="34" charset="0"/>
            </a:rPr>
            <a:t>برزخ</a:t>
          </a:r>
          <a:r>
            <a:rPr lang="ar-SA" sz="2400" kern="1200" dirty="0">
              <a:latin typeface="Arial" panose="020B0604020202020204" pitchFamily="34" charset="0"/>
              <a:cs typeface="Arial" panose="020B0604020202020204" pitchFamily="34" charset="0"/>
            </a:rPr>
            <a:t> </a:t>
          </a:r>
          <a:r>
            <a:rPr lang="en-US" sz="2400" kern="1200" dirty="0">
              <a:latin typeface="Arial" panose="020B0604020202020204" pitchFamily="34" charset="0"/>
              <a:cs typeface="Arial" panose="020B0604020202020204" pitchFamily="34" charset="0"/>
            </a:rPr>
            <a:t>– </a:t>
          </a:r>
          <a:r>
            <a:rPr lang="ar-SA" sz="2400" kern="1200" dirty="0">
              <a:latin typeface="Arial" panose="020B0604020202020204" pitchFamily="34" charset="0"/>
              <a:cs typeface="Arial" panose="020B0604020202020204" pitchFamily="34" charset="0"/>
            </a:rPr>
            <a:t>زندگی میان مرگ و قیامت</a:t>
          </a:r>
          <a:r>
            <a:rPr lang="en-US" sz="2400" kern="1200" dirty="0">
              <a:latin typeface="Arial" panose="020B0604020202020204" pitchFamily="34" charset="0"/>
              <a:cs typeface="Arial" panose="020B0604020202020204" pitchFamily="34" charset="0"/>
            </a:rPr>
            <a:t>.</a:t>
          </a:r>
        </a:p>
      </dsp:txBody>
      <dsp:txXfrm>
        <a:off x="6824855" y="1061202"/>
        <a:ext cx="2121986" cy="1676723"/>
      </dsp:txXfrm>
    </dsp:sp>
    <dsp:sp modelId="{6D07F808-F447-4BAD-844C-DF56AFABDD56}">
      <dsp:nvSpPr>
        <dsp:cNvPr id="0" name=""/>
        <dsp:cNvSpPr/>
      </dsp:nvSpPr>
      <dsp:spPr>
        <a:xfrm>
          <a:off x="6749256" y="3998761"/>
          <a:ext cx="2144433" cy="667894"/>
        </a:xfrm>
        <a:prstGeom prst="leftArrow">
          <a:avLst>
            <a:gd name="adj1" fmla="val 60000"/>
            <a:gd name="adj2" fmla="val 50000"/>
          </a:avLst>
        </a:prstGeom>
        <a:solidFill>
          <a:schemeClr val="accent3">
            <a:hueOff val="3310247"/>
            <a:satOff val="-621"/>
            <a:lumOff val="1666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68C38E-3AE8-4D48-90BC-0A7DA8FCF790}">
      <dsp:nvSpPr>
        <dsp:cNvPr id="0" name=""/>
        <dsp:cNvSpPr/>
      </dsp:nvSpPr>
      <dsp:spPr>
        <a:xfrm>
          <a:off x="7780532" y="3442182"/>
          <a:ext cx="2226316" cy="1781053"/>
        </a:xfrm>
        <a:prstGeom prst="roundRect">
          <a:avLst>
            <a:gd name="adj" fmla="val 10000"/>
          </a:avLst>
        </a:prstGeom>
        <a:solidFill>
          <a:schemeClr val="accent3">
            <a:hueOff val="3310247"/>
            <a:satOff val="-621"/>
            <a:lumOff val="1666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rtl="1">
            <a:lnSpc>
              <a:spcPct val="90000"/>
            </a:lnSpc>
            <a:spcBef>
              <a:spcPct val="0"/>
            </a:spcBef>
            <a:spcAft>
              <a:spcPct val="35000"/>
            </a:spcAft>
            <a:buNone/>
          </a:pPr>
          <a:r>
            <a:rPr lang="ar-SA" sz="2400" b="1" kern="1200" dirty="0">
              <a:latin typeface="Arial" panose="020B0604020202020204" pitchFamily="34" charset="0"/>
              <a:cs typeface="Arial" panose="020B0604020202020204" pitchFamily="34" charset="0"/>
            </a:rPr>
            <a:t>مرگ</a:t>
          </a:r>
          <a:r>
            <a:rPr lang="ar-SA" sz="2400" kern="1200" dirty="0">
              <a:latin typeface="Arial" panose="020B0604020202020204" pitchFamily="34" charset="0"/>
              <a:cs typeface="Arial" panose="020B0604020202020204" pitchFamily="34" charset="0"/>
            </a:rPr>
            <a:t> </a:t>
          </a:r>
          <a:r>
            <a:rPr lang="en-US" sz="2400" kern="1200" dirty="0">
              <a:latin typeface="Arial" panose="020B0604020202020204" pitchFamily="34" charset="0"/>
              <a:cs typeface="Arial" panose="020B0604020202020204" pitchFamily="34" charset="0"/>
            </a:rPr>
            <a:t>– </a:t>
          </a:r>
          <a:r>
            <a:rPr lang="ar-SA" sz="2400" kern="1200" dirty="0">
              <a:latin typeface="Arial" panose="020B0604020202020204" pitchFamily="34" charset="0"/>
              <a:cs typeface="Arial" panose="020B0604020202020204" pitchFamily="34" charset="0"/>
            </a:rPr>
            <a:t>اولین مرحله‌ی سفر به آخرت</a:t>
          </a:r>
          <a:endParaRPr lang="en-US" sz="2400" kern="1200" dirty="0">
            <a:latin typeface="Arial" panose="020B0604020202020204" pitchFamily="34" charset="0"/>
            <a:cs typeface="Arial" panose="020B0604020202020204" pitchFamily="34" charset="0"/>
          </a:endParaRPr>
        </a:p>
      </dsp:txBody>
      <dsp:txXfrm>
        <a:off x="7832697" y="3494347"/>
        <a:ext cx="2121986" cy="167672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2/23/2025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48436" y="2728772"/>
            <a:ext cx="8915399" cy="1126283"/>
          </a:xfrm>
        </p:spPr>
        <p:txBody>
          <a:bodyPr>
            <a:normAutofit/>
          </a:bodyPr>
          <a:lstStyle/>
          <a:p>
            <a:pPr algn="ctr"/>
            <a:r>
              <a:rPr lang="prs-AF" sz="6000" b="1" dirty="0">
                <a:latin typeface="hvhvArial"/>
                <a:cs typeface="Arial" panose="020B0604020202020204" pitchFamily="34" charset="0"/>
              </a:rPr>
              <a:t>ارکان ایمان</a:t>
            </a:r>
            <a:endParaRPr lang="en-US" sz="6000" b="1" dirty="0">
              <a:latin typeface="hvhvArial"/>
              <a:cs typeface="Arial" panose="020B0604020202020204" pitchFamily="34" charset="0"/>
            </a:endParaRPr>
          </a:p>
        </p:txBody>
      </p:sp>
    </p:spTree>
    <p:extLst>
      <p:ext uri="{BB962C8B-B14F-4D97-AF65-F5344CB8AC3E}">
        <p14:creationId xmlns:p14="http://schemas.microsoft.com/office/powerpoint/2010/main" val="1700774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648" y="492225"/>
            <a:ext cx="10358144" cy="1046429"/>
          </a:xfrm>
        </p:spPr>
        <p:txBody>
          <a:bodyPr/>
          <a:lstStyle/>
          <a:p>
            <a:pPr algn="ctr"/>
            <a:r>
              <a:rPr lang="prs-AF" b="1" dirty="0">
                <a:solidFill>
                  <a:srgbClr val="FF0000"/>
                </a:solidFill>
                <a:latin typeface="Arial" panose="020B0604020202020204" pitchFamily="34" charset="0"/>
                <a:cs typeface="Arial" panose="020B0604020202020204" pitchFamily="34" charset="0"/>
              </a:rPr>
              <a:t>۲- </a:t>
            </a:r>
            <a:r>
              <a:rPr lang="ar-SA" b="1" dirty="0">
                <a:solidFill>
                  <a:srgbClr val="FF0000"/>
                </a:solidFill>
                <a:latin typeface="Arial" panose="020B0604020202020204" pitchFamily="34" charset="0"/>
                <a:cs typeface="Arial" panose="020B0604020202020204" pitchFamily="34" charset="0"/>
              </a:rPr>
              <a:t>ایمان </a:t>
            </a:r>
            <a:r>
              <a:rPr lang="prs-AF" b="1" dirty="0">
                <a:solidFill>
                  <a:srgbClr val="FF0000"/>
                </a:solidFill>
                <a:latin typeface="Arial" panose="020B0604020202020204" pitchFamily="34" charset="0"/>
                <a:cs typeface="Arial" panose="020B0604020202020204" pitchFamily="34" charset="0"/>
              </a:rPr>
              <a:t>فرشتگان</a:t>
            </a:r>
            <a:endParaRPr lang="en-US" dirty="0"/>
          </a:p>
        </p:txBody>
      </p:sp>
      <p:pic>
        <p:nvPicPr>
          <p:cNvPr id="5122" name="Picture 2" descr="ویژگی‌های فرشتگان در قرآن و احادیث + جزئیات"/>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6331" y="1178414"/>
            <a:ext cx="11500338" cy="529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569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9423" y="703385"/>
            <a:ext cx="11403623" cy="5776546"/>
          </a:xfrm>
        </p:spPr>
        <p:txBody>
          <a:bodyPr/>
          <a:lstStyle/>
          <a:p>
            <a:pPr marL="0" indent="0" algn="r" rtl="1">
              <a:buNone/>
              <a:tabLst>
                <a:tab pos="5372100" algn="l"/>
              </a:tabLst>
            </a:pPr>
            <a:r>
              <a:rPr lang="ar-SA" b="1" dirty="0">
                <a:solidFill>
                  <a:srgbClr val="FF0000"/>
                </a:solidFill>
                <a:latin typeface="Arial" panose="020B0604020202020204" pitchFamily="34" charset="0"/>
                <a:cs typeface="Arial" panose="020B0604020202020204" pitchFamily="34" charset="0"/>
              </a:rPr>
              <a:t>الف) تعریف ایمان به فرشتگان</a:t>
            </a:r>
            <a:endParaRPr lang="en-US" b="1" dirty="0">
              <a:solidFill>
                <a:srgbClr val="FF0000"/>
              </a:solidFill>
              <a:latin typeface="Arial" panose="020B0604020202020204" pitchFamily="34" charset="0"/>
              <a:cs typeface="Arial" panose="020B0604020202020204" pitchFamily="34" charset="0"/>
            </a:endParaRPr>
          </a:p>
          <a:p>
            <a:pPr marL="0" indent="0" algn="r" rtl="1">
              <a:buNone/>
            </a:pPr>
            <a:r>
              <a:rPr lang="ar-SA" dirty="0">
                <a:latin typeface="Arial" panose="020B0604020202020204" pitchFamily="34" charset="0"/>
                <a:cs typeface="Arial" panose="020B0604020202020204" pitchFamily="34" charset="0"/>
              </a:rPr>
              <a:t>فرشتگان مخلوقات نورانی هستند که الله تعالی آن‌ها را برای اجرای اوامر خود آفریده است</a:t>
            </a:r>
            <a:r>
              <a:rPr lang="en-US" dirty="0">
                <a:latin typeface="Arial" panose="020B0604020202020204" pitchFamily="34" charset="0"/>
                <a:cs typeface="Arial" panose="020B0604020202020204" pitchFamily="34" charset="0"/>
              </a:rPr>
              <a:t>.</a:t>
            </a:r>
          </a:p>
          <a:p>
            <a:pPr marL="0" indent="0" algn="r" rtl="1">
              <a:buNone/>
            </a:pPr>
            <a:r>
              <a:rPr lang="ar-SA" b="1" dirty="0">
                <a:solidFill>
                  <a:srgbClr val="FF0000"/>
                </a:solidFill>
                <a:latin typeface="Arial" panose="020B0604020202020204" pitchFamily="34" charset="0"/>
                <a:cs typeface="Arial" panose="020B0604020202020204" pitchFamily="34" charset="0"/>
              </a:rPr>
              <a:t>ب) ویژگی‌های فرشتگان</a:t>
            </a:r>
            <a:endParaRPr lang="en-US" b="1" dirty="0">
              <a:solidFill>
                <a:srgbClr val="FF0000"/>
              </a:solidFill>
              <a:latin typeface="Arial" panose="020B0604020202020204" pitchFamily="34" charset="0"/>
              <a:cs typeface="Arial" panose="020B0604020202020204" pitchFamily="34" charset="0"/>
            </a:endParaRPr>
          </a:p>
          <a:p>
            <a:pPr lvl="0" algn="r" rtl="1">
              <a:buFont typeface="Wingdings" panose="05000000000000000000" pitchFamily="2" charset="2"/>
              <a:buChar char="Ø"/>
            </a:pPr>
            <a:r>
              <a:rPr lang="ar-SA" dirty="0">
                <a:latin typeface="Arial" panose="020B0604020202020204" pitchFamily="34" charset="0"/>
                <a:cs typeface="Arial" panose="020B0604020202020204" pitchFamily="34" charset="0"/>
              </a:rPr>
              <a:t>از نور خلق شده‌اند</a:t>
            </a:r>
            <a:r>
              <a:rPr lang="en-US" dirty="0">
                <a:latin typeface="Arial" panose="020B0604020202020204" pitchFamily="34" charset="0"/>
                <a:cs typeface="Arial" panose="020B0604020202020204" pitchFamily="34" charset="0"/>
              </a:rPr>
              <a:t>.</a:t>
            </a:r>
          </a:p>
          <a:p>
            <a:pPr lvl="0" algn="r" rtl="1">
              <a:buFont typeface="Wingdings" panose="05000000000000000000" pitchFamily="2" charset="2"/>
              <a:buChar char="Ø"/>
            </a:pPr>
            <a:r>
              <a:rPr lang="ar-SA" dirty="0">
                <a:latin typeface="Arial" panose="020B0604020202020204" pitchFamily="34" charset="0"/>
                <a:cs typeface="Arial" panose="020B0604020202020204" pitchFamily="34" charset="0"/>
              </a:rPr>
              <a:t>دارای اراده‌ی مستقل نیستند و فقط اوامر الهی را اجرا می‌کنند</a:t>
            </a:r>
            <a:r>
              <a:rPr lang="en-US" dirty="0">
                <a:latin typeface="Arial" panose="020B0604020202020204" pitchFamily="34" charset="0"/>
                <a:cs typeface="Arial" panose="020B0604020202020204" pitchFamily="34" charset="0"/>
              </a:rPr>
              <a:t>.</a:t>
            </a:r>
          </a:p>
          <a:p>
            <a:pPr lvl="0" algn="r" rtl="1">
              <a:buFont typeface="Wingdings" panose="05000000000000000000" pitchFamily="2" charset="2"/>
              <a:buChar char="Ø"/>
            </a:pPr>
            <a:r>
              <a:rPr lang="ar-SA" dirty="0">
                <a:latin typeface="Arial" panose="020B0604020202020204" pitchFamily="34" charset="0"/>
                <a:cs typeface="Arial" panose="020B0604020202020204" pitchFamily="34" charset="0"/>
              </a:rPr>
              <a:t>گناه نمی‌کنند و همواره در عبادت هستند</a:t>
            </a:r>
            <a:r>
              <a:rPr lang="en-US" dirty="0">
                <a:latin typeface="Arial" panose="020B0604020202020204" pitchFamily="34" charset="0"/>
                <a:cs typeface="Arial" panose="020B0604020202020204" pitchFamily="34" charset="0"/>
              </a:rPr>
              <a:t>.</a:t>
            </a:r>
          </a:p>
          <a:p>
            <a:pPr marL="0" indent="0" algn="r" rtl="1">
              <a:buNone/>
            </a:pPr>
            <a:r>
              <a:rPr lang="ar-SA" b="1" dirty="0">
                <a:solidFill>
                  <a:srgbClr val="FF0000"/>
                </a:solidFill>
                <a:latin typeface="Arial" panose="020B0604020202020204" pitchFamily="34" charset="0"/>
                <a:cs typeface="Arial" panose="020B0604020202020204" pitchFamily="34" charset="0"/>
              </a:rPr>
              <a:t>ج) وظایف فرشتگان</a:t>
            </a:r>
            <a:endParaRPr lang="en-US" b="1" dirty="0">
              <a:solidFill>
                <a:srgbClr val="FF0000"/>
              </a:solidFill>
              <a:latin typeface="Arial" panose="020B0604020202020204" pitchFamily="34" charset="0"/>
              <a:cs typeface="Arial" panose="020B0604020202020204" pitchFamily="34" charset="0"/>
            </a:endParaRPr>
          </a:p>
          <a:p>
            <a:pPr marL="0" indent="0" algn="r" rtl="1">
              <a:buNone/>
            </a:pPr>
            <a:r>
              <a:rPr lang="ar-SA" dirty="0">
                <a:latin typeface="Arial" panose="020B0604020202020204" pitchFamily="34" charset="0"/>
                <a:cs typeface="Arial" panose="020B0604020202020204" pitchFamily="34" charset="0"/>
              </a:rPr>
              <a:t>برخی از مهم‌ترین فرشتگان و وظایفشان عبارت‌اند از</a:t>
            </a:r>
            <a:r>
              <a:rPr lang="en-US" dirty="0">
                <a:latin typeface="Arial" panose="020B0604020202020204" pitchFamily="34" charset="0"/>
                <a:cs typeface="Arial" panose="020B0604020202020204" pitchFamily="34" charset="0"/>
              </a:rPr>
              <a:t>:</a:t>
            </a:r>
          </a:p>
          <a:p>
            <a:pPr lvl="0" algn="r" rtl="1">
              <a:buFont typeface="Wingdings" panose="05000000000000000000" pitchFamily="2" charset="2"/>
              <a:buChar char="ü"/>
            </a:pPr>
            <a:r>
              <a:rPr lang="ar-SA" b="1" dirty="0">
                <a:latin typeface="Arial" panose="020B0604020202020204" pitchFamily="34" charset="0"/>
                <a:cs typeface="Arial" panose="020B0604020202020204" pitchFamily="34" charset="0"/>
              </a:rPr>
              <a:t>جبریل علیه‌السلام</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ar-SA" dirty="0">
                <a:latin typeface="Arial" panose="020B0604020202020204" pitchFamily="34" charset="0"/>
                <a:cs typeface="Arial" panose="020B0604020202020204" pitchFamily="34" charset="0"/>
              </a:rPr>
              <a:t>مأمور وحی</a:t>
            </a:r>
            <a:r>
              <a:rPr lang="en-US" dirty="0">
                <a:latin typeface="Arial" panose="020B0604020202020204" pitchFamily="34" charset="0"/>
                <a:cs typeface="Arial" panose="020B0604020202020204" pitchFamily="34" charset="0"/>
              </a:rPr>
              <a:t>.</a:t>
            </a:r>
          </a:p>
          <a:p>
            <a:pPr lvl="0" algn="r" rtl="1">
              <a:buFont typeface="Wingdings" panose="05000000000000000000" pitchFamily="2" charset="2"/>
              <a:buChar char="ü"/>
            </a:pPr>
            <a:r>
              <a:rPr lang="ar-SA" b="1" dirty="0">
                <a:latin typeface="Arial" panose="020B0604020202020204" pitchFamily="34" charset="0"/>
                <a:cs typeface="Arial" panose="020B0604020202020204" pitchFamily="34" charset="0"/>
              </a:rPr>
              <a:t>میکائیل علیه‌السلام</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ar-SA" dirty="0">
                <a:latin typeface="Arial" panose="020B0604020202020204" pitchFamily="34" charset="0"/>
                <a:cs typeface="Arial" panose="020B0604020202020204" pitchFamily="34" charset="0"/>
              </a:rPr>
              <a:t>مسئول رزق و باران</a:t>
            </a:r>
            <a:r>
              <a:rPr lang="en-US" dirty="0">
                <a:latin typeface="Arial" panose="020B0604020202020204" pitchFamily="34" charset="0"/>
                <a:cs typeface="Arial" panose="020B0604020202020204" pitchFamily="34" charset="0"/>
              </a:rPr>
              <a:t>.</a:t>
            </a:r>
          </a:p>
          <a:p>
            <a:pPr lvl="0" algn="r" rtl="1">
              <a:buFont typeface="Wingdings" panose="05000000000000000000" pitchFamily="2" charset="2"/>
              <a:buChar char="ü"/>
            </a:pPr>
            <a:r>
              <a:rPr lang="ar-SA" b="1" dirty="0">
                <a:latin typeface="Arial" panose="020B0604020202020204" pitchFamily="34" charset="0"/>
                <a:cs typeface="Arial" panose="020B0604020202020204" pitchFamily="34" charset="0"/>
              </a:rPr>
              <a:t>اسرافیل علیه‌السلام</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ar-SA" dirty="0">
                <a:latin typeface="Arial" panose="020B0604020202020204" pitchFamily="34" charset="0"/>
                <a:cs typeface="Arial" panose="020B0604020202020204" pitchFamily="34" charset="0"/>
              </a:rPr>
              <a:t>مأمور دمیدن در صور</a:t>
            </a:r>
            <a:r>
              <a:rPr lang="en-US" dirty="0">
                <a:latin typeface="Arial" panose="020B0604020202020204" pitchFamily="34" charset="0"/>
                <a:cs typeface="Arial" panose="020B0604020202020204" pitchFamily="34" charset="0"/>
              </a:rPr>
              <a:t>.</a:t>
            </a:r>
          </a:p>
          <a:p>
            <a:pPr lvl="0" algn="r" rtl="1">
              <a:buFont typeface="Wingdings" panose="05000000000000000000" pitchFamily="2" charset="2"/>
              <a:buChar char="ü"/>
            </a:pPr>
            <a:r>
              <a:rPr lang="ar-SA" b="1" dirty="0">
                <a:latin typeface="Arial" panose="020B0604020202020204" pitchFamily="34" charset="0"/>
                <a:cs typeface="Arial" panose="020B0604020202020204" pitchFamily="34" charset="0"/>
              </a:rPr>
              <a:t>ملک الموت</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ar-SA" dirty="0">
                <a:latin typeface="Arial" panose="020B0604020202020204" pitchFamily="34" charset="0"/>
                <a:cs typeface="Arial" panose="020B0604020202020204" pitchFamily="34" charset="0"/>
              </a:rPr>
              <a:t>مأمور قبض روح</a:t>
            </a:r>
            <a:r>
              <a:rPr lang="en-US" dirty="0">
                <a:latin typeface="Arial" panose="020B0604020202020204" pitchFamily="34" charset="0"/>
                <a:cs typeface="Arial" panose="020B0604020202020204" pitchFamily="34" charset="0"/>
              </a:rPr>
              <a:t>.</a:t>
            </a:r>
          </a:p>
          <a:p>
            <a:pPr marL="0" indent="0" algn="r" rtl="1">
              <a:buNone/>
            </a:pPr>
            <a:r>
              <a:rPr lang="ar-SA" b="1" dirty="0">
                <a:latin typeface="Arial" panose="020B0604020202020204" pitchFamily="34" charset="0"/>
                <a:cs typeface="Arial" panose="020B0604020202020204" pitchFamily="34" charset="0"/>
              </a:rPr>
              <a:t>الله متعال میفرماید:</a:t>
            </a:r>
            <a:r>
              <a:rPr lang="ar-SA" dirty="0">
                <a:latin typeface="Arial" panose="020B0604020202020204" pitchFamily="34" charset="0"/>
                <a:cs typeface="Arial" panose="020B0604020202020204" pitchFamily="34" charset="0"/>
              </a:rPr>
              <a:t> </a:t>
            </a:r>
            <a:r>
              <a:rPr lang="ar-SA" b="1" dirty="0">
                <a:latin typeface="Arial" panose="020B0604020202020204" pitchFamily="34" charset="0"/>
                <a:cs typeface="Arial" panose="020B0604020202020204" pitchFamily="34" charset="0"/>
              </a:rPr>
              <a:t>﴿ لَا يَعْصُونَ اللَّهَ مَا أَمَرَهُمْ وَيَفْعَلُونَ مَا يُؤْمَرُونَ ﴾</a:t>
            </a:r>
            <a:r>
              <a:rPr lang="ar-SA" dirty="0">
                <a:latin typeface="Arial" panose="020B0604020202020204" pitchFamily="34" charset="0"/>
                <a:cs typeface="Arial" panose="020B0604020202020204" pitchFamily="34" charset="0"/>
              </a:rPr>
              <a:t> </a:t>
            </a:r>
            <a:r>
              <a:rPr lang="ar-SA" i="1" dirty="0">
                <a:latin typeface="Arial" panose="020B0604020202020204" pitchFamily="34" charset="0"/>
                <a:cs typeface="Arial" panose="020B0604020202020204" pitchFamily="34" charset="0"/>
              </a:rPr>
              <a:t>(التحریم: </a:t>
            </a:r>
            <a:r>
              <a:rPr lang="fa-IR" i="1" dirty="0">
                <a:latin typeface="Arial" panose="020B0604020202020204" pitchFamily="34" charset="0"/>
                <a:cs typeface="Arial" panose="020B0604020202020204" pitchFamily="34" charset="0"/>
              </a:rPr>
              <a:t>۶</a:t>
            </a:r>
            <a:r>
              <a:rPr lang="ar-SA" i="1" dirty="0">
                <a:latin typeface="Arial" panose="020B0604020202020204" pitchFamily="34" charset="0"/>
                <a:cs typeface="Arial" panose="020B0604020202020204" pitchFamily="34" charset="0"/>
              </a:rPr>
              <a:t>)</a:t>
            </a:r>
            <a:br>
              <a:rPr lang="en-US" dirty="0">
                <a:latin typeface="Arial" panose="020B0604020202020204" pitchFamily="34" charset="0"/>
                <a:cs typeface="Arial" panose="020B0604020202020204" pitchFamily="34" charset="0"/>
              </a:rPr>
            </a:br>
            <a:r>
              <a:rPr lang="ar-SA" b="1" dirty="0">
                <a:latin typeface="Arial" panose="020B0604020202020204" pitchFamily="34" charset="0"/>
                <a:cs typeface="Arial" panose="020B0604020202020204" pitchFamily="34" charset="0"/>
              </a:rPr>
              <a:t>ترجمه</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ar-SA" dirty="0">
                <a:latin typeface="Arial" panose="020B0604020202020204" pitchFamily="34" charset="0"/>
                <a:cs typeface="Arial" panose="020B0604020202020204" pitchFamily="34" charset="0"/>
              </a:rPr>
              <a:t>آنان هرگز از فرمان الله سرپیچی نمی‌کنند و آنچه را که به آن‌ها امر شده است، انجام می‌دهند</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5478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748" y="377925"/>
            <a:ext cx="8911687" cy="976090"/>
          </a:xfrm>
        </p:spPr>
        <p:txBody>
          <a:bodyPr/>
          <a:lstStyle/>
          <a:p>
            <a:pPr algn="ctr"/>
            <a:r>
              <a:rPr lang="prs-AF" b="1" dirty="0">
                <a:solidFill>
                  <a:srgbClr val="FF0000"/>
                </a:solidFill>
                <a:latin typeface="Arial" panose="020B0604020202020204" pitchFamily="34" charset="0"/>
                <a:cs typeface="Arial" panose="020B0604020202020204" pitchFamily="34" charset="0"/>
              </a:rPr>
              <a:t>۳- </a:t>
            </a:r>
            <a:r>
              <a:rPr lang="ar-SA" b="1" dirty="0">
                <a:solidFill>
                  <a:srgbClr val="FF0000"/>
                </a:solidFill>
                <a:latin typeface="Arial" panose="020B0604020202020204" pitchFamily="34" charset="0"/>
                <a:cs typeface="Arial" panose="020B0604020202020204" pitchFamily="34" charset="0"/>
              </a:rPr>
              <a:t>ایمان به کتاب‌های آسمانی</a:t>
            </a:r>
            <a:endParaRPr lang="en-US" b="1" dirty="0">
              <a:solidFill>
                <a:srgbClr val="FF0000"/>
              </a:solidFill>
              <a:latin typeface="Arial" panose="020B0604020202020204" pitchFamily="34" charset="0"/>
              <a:cs typeface="Arial" panose="020B0604020202020204" pitchFamily="34" charset="0"/>
            </a:endParaRPr>
          </a:p>
        </p:txBody>
      </p:sp>
      <p:pic>
        <p:nvPicPr>
          <p:cNvPr id="6150" name="Picture 6" descr="نگاه قرآن به سایر کتاب‌های آسمانی چگونه است؟"/>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8554" y="1116622"/>
            <a:ext cx="10999177" cy="5574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491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577" y="87923"/>
            <a:ext cx="11465169" cy="6629399"/>
          </a:xfrm>
        </p:spPr>
        <p:txBody>
          <a:bodyPr>
            <a:noAutofit/>
          </a:bodyPr>
          <a:lstStyle/>
          <a:p>
            <a:pPr marL="0" indent="0" algn="r" rtl="1">
              <a:buNone/>
            </a:pPr>
            <a:r>
              <a:rPr lang="ar-SA" sz="2800" dirty="0">
                <a:latin typeface="Arial" panose="020B0604020202020204" pitchFamily="34" charset="0"/>
                <a:cs typeface="Arial" panose="020B0604020202020204" pitchFamily="34" charset="0"/>
              </a:rPr>
              <a:t>ایمان به کتاب‌های آسمانی یکی از ارکان مهم دین اسلام است که بر اساس آن مسلمانان به کتاب‌هایی که از طرف خداوند به پیامبران مختلف نازل شده‌اند، ایمان دارند. این کتاب‌ها هدایت‌گر بشریت به سوی راه درست و زندگی بر اساس اصول الهی هستند</a:t>
            </a:r>
            <a:r>
              <a:rPr lang="en-US" sz="2800" dirty="0">
                <a:latin typeface="Arial" panose="020B0604020202020204" pitchFamily="34" charset="0"/>
                <a:cs typeface="Arial" panose="020B0604020202020204" pitchFamily="34" charset="0"/>
              </a:rPr>
              <a:t>.</a:t>
            </a:r>
          </a:p>
          <a:p>
            <a:pPr marL="0" indent="0" algn="r" rtl="1">
              <a:buNone/>
            </a:pPr>
            <a:r>
              <a:rPr lang="ar-SA" sz="2800" dirty="0">
                <a:latin typeface="Arial" panose="020B0604020202020204" pitchFamily="34" charset="0"/>
                <a:cs typeface="Arial" panose="020B0604020202020204" pitchFamily="34" charset="0"/>
              </a:rPr>
              <a:t>در قرآن، به پنج کتاب آسمانی اشاره شده است</a:t>
            </a:r>
            <a:r>
              <a:rPr lang="en-US" sz="2800" dirty="0">
                <a:latin typeface="Arial" panose="020B0604020202020204" pitchFamily="34" charset="0"/>
                <a:cs typeface="Arial" panose="020B0604020202020204" pitchFamily="34" charset="0"/>
              </a:rPr>
              <a:t>:</a:t>
            </a:r>
          </a:p>
          <a:p>
            <a:pPr marL="0" lvl="0" indent="0" algn="r" rtl="1">
              <a:buNone/>
            </a:pPr>
            <a:r>
              <a:rPr lang="ar-SA" sz="2800" b="1" dirty="0">
                <a:solidFill>
                  <a:srgbClr val="0070C0"/>
                </a:solidFill>
                <a:latin typeface="Arial" panose="020B0604020202020204" pitchFamily="34" charset="0"/>
                <a:cs typeface="Arial" panose="020B0604020202020204" pitchFamily="34" charset="0"/>
              </a:rPr>
              <a:t>تورات</a:t>
            </a:r>
            <a:r>
              <a:rPr lang="en-US" sz="2800" dirty="0">
                <a:latin typeface="Arial" panose="020B0604020202020204" pitchFamily="34" charset="0"/>
                <a:cs typeface="Arial" panose="020B0604020202020204" pitchFamily="34" charset="0"/>
              </a:rPr>
              <a:t>: </a:t>
            </a:r>
            <a:r>
              <a:rPr lang="ar-SA" sz="2800" dirty="0">
                <a:latin typeface="Arial" panose="020B0604020202020204" pitchFamily="34" charset="0"/>
                <a:cs typeface="Arial" panose="020B0604020202020204" pitchFamily="34" charset="0"/>
              </a:rPr>
              <a:t>کتابی که به حضرت موسی (ع) نازل شد و حاوی دستورات و قوانین الهی برای بنی‌اسرائیل است</a:t>
            </a:r>
            <a:r>
              <a:rPr lang="en-US" sz="2800" dirty="0">
                <a:latin typeface="Arial" panose="020B0604020202020204" pitchFamily="34" charset="0"/>
                <a:cs typeface="Arial" panose="020B0604020202020204" pitchFamily="34" charset="0"/>
              </a:rPr>
              <a:t>.</a:t>
            </a:r>
          </a:p>
          <a:p>
            <a:pPr marL="0" lvl="0" indent="0" algn="r" rtl="1">
              <a:buNone/>
            </a:pPr>
            <a:r>
              <a:rPr lang="ar-SA" sz="2800" b="1" dirty="0">
                <a:solidFill>
                  <a:srgbClr val="0070C0"/>
                </a:solidFill>
                <a:latin typeface="Arial" panose="020B0604020202020204" pitchFamily="34" charset="0"/>
                <a:cs typeface="Arial" panose="020B0604020202020204" pitchFamily="34" charset="0"/>
              </a:rPr>
              <a:t>زبور</a:t>
            </a:r>
            <a:r>
              <a:rPr lang="en-US" sz="2800" dirty="0">
                <a:solidFill>
                  <a:srgbClr val="0070C0"/>
                </a:solidFill>
                <a:latin typeface="Arial" panose="020B0604020202020204" pitchFamily="34" charset="0"/>
                <a:cs typeface="Arial" panose="020B0604020202020204" pitchFamily="34" charset="0"/>
              </a:rPr>
              <a:t>: </a:t>
            </a:r>
            <a:r>
              <a:rPr lang="ar-SA" sz="2800" dirty="0">
                <a:latin typeface="Arial" panose="020B0604020202020204" pitchFamily="34" charset="0"/>
                <a:cs typeface="Arial" panose="020B0604020202020204" pitchFamily="34" charset="0"/>
              </a:rPr>
              <a:t>کتابی که به حضرت داوود (ع) داده شد، شامل آیات و حکمت‌هایی است</a:t>
            </a:r>
            <a:r>
              <a:rPr lang="en-US" sz="2800" dirty="0">
                <a:latin typeface="Arial" panose="020B0604020202020204" pitchFamily="34" charset="0"/>
                <a:cs typeface="Arial" panose="020B0604020202020204" pitchFamily="34" charset="0"/>
              </a:rPr>
              <a:t>.</a:t>
            </a:r>
          </a:p>
          <a:p>
            <a:pPr marL="0" lvl="0" indent="0" algn="r" rtl="1">
              <a:buNone/>
            </a:pPr>
            <a:r>
              <a:rPr lang="ar-SA" sz="2800" b="1" dirty="0">
                <a:solidFill>
                  <a:srgbClr val="0070C0"/>
                </a:solidFill>
                <a:latin typeface="Arial" panose="020B0604020202020204" pitchFamily="34" charset="0"/>
                <a:cs typeface="Arial" panose="020B0604020202020204" pitchFamily="34" charset="0"/>
              </a:rPr>
              <a:t>انجیل</a:t>
            </a:r>
            <a:r>
              <a:rPr lang="en-US" sz="2800" dirty="0">
                <a:solidFill>
                  <a:srgbClr val="0070C0"/>
                </a:solidFill>
                <a:latin typeface="Arial" panose="020B0604020202020204" pitchFamily="34" charset="0"/>
                <a:cs typeface="Arial" panose="020B0604020202020204" pitchFamily="34" charset="0"/>
              </a:rPr>
              <a:t>: </a:t>
            </a:r>
            <a:r>
              <a:rPr lang="ar-SA" sz="2800" dirty="0">
                <a:latin typeface="Arial" panose="020B0604020202020204" pitchFamily="34" charset="0"/>
                <a:cs typeface="Arial" panose="020B0604020202020204" pitchFamily="34" charset="0"/>
              </a:rPr>
              <a:t>کتابی که به حضرت عیسی (ع) نازل شد و در آن بشارت‌های دینی و اخلاقی به پیروانش داده شده بود</a:t>
            </a:r>
            <a:r>
              <a:rPr lang="en-US" sz="2800" dirty="0">
                <a:latin typeface="Arial" panose="020B0604020202020204" pitchFamily="34" charset="0"/>
                <a:cs typeface="Arial" panose="020B0604020202020204" pitchFamily="34" charset="0"/>
              </a:rPr>
              <a:t>.</a:t>
            </a:r>
          </a:p>
          <a:p>
            <a:pPr marL="0" lvl="0" indent="0" algn="r" rtl="1">
              <a:buNone/>
            </a:pPr>
            <a:r>
              <a:rPr lang="ar-SA" sz="2800" b="1" dirty="0">
                <a:solidFill>
                  <a:srgbClr val="0070C0"/>
                </a:solidFill>
                <a:latin typeface="Arial" panose="020B0604020202020204" pitchFamily="34" charset="0"/>
                <a:cs typeface="Arial" panose="020B0604020202020204" pitchFamily="34" charset="0"/>
              </a:rPr>
              <a:t>قرآن</a:t>
            </a:r>
            <a:r>
              <a:rPr lang="en-US" sz="2800" dirty="0">
                <a:latin typeface="Arial" panose="020B0604020202020204" pitchFamily="34" charset="0"/>
                <a:cs typeface="Arial" panose="020B0604020202020204" pitchFamily="34" charset="0"/>
              </a:rPr>
              <a:t>: </a:t>
            </a:r>
            <a:r>
              <a:rPr lang="ar-SA" sz="2800" dirty="0">
                <a:latin typeface="Arial" panose="020B0604020202020204" pitchFamily="34" charset="0"/>
                <a:cs typeface="Arial" panose="020B0604020202020204" pitchFamily="34" charset="0"/>
              </a:rPr>
              <a:t>کتاب نهایی و کامل که به حضرت محمد (ص) نازل شد و دستورالعمل‌های جامع برای زندگی انسان‌ها در تمام زمینه‌ها دارد</a:t>
            </a:r>
            <a:r>
              <a:rPr lang="en-US" sz="2800" dirty="0">
                <a:latin typeface="Arial" panose="020B0604020202020204" pitchFamily="34" charset="0"/>
                <a:cs typeface="Arial" panose="020B0604020202020204" pitchFamily="34" charset="0"/>
              </a:rPr>
              <a:t>.</a:t>
            </a:r>
          </a:p>
          <a:p>
            <a:pPr marL="0" lvl="0" indent="0" algn="r" rtl="1">
              <a:buNone/>
            </a:pPr>
            <a:r>
              <a:rPr lang="ar-SA" sz="2800" b="1" dirty="0">
                <a:solidFill>
                  <a:srgbClr val="0070C0"/>
                </a:solidFill>
                <a:latin typeface="Arial" panose="020B0604020202020204" pitchFamily="34" charset="0"/>
                <a:cs typeface="Arial" panose="020B0604020202020204" pitchFamily="34" charset="0"/>
              </a:rPr>
              <a:t>صحف</a:t>
            </a:r>
            <a:r>
              <a:rPr lang="en-US" sz="2800" dirty="0">
                <a:solidFill>
                  <a:srgbClr val="0070C0"/>
                </a:solidFill>
                <a:latin typeface="Arial" panose="020B0604020202020204" pitchFamily="34" charset="0"/>
                <a:cs typeface="Arial" panose="020B0604020202020204" pitchFamily="34" charset="0"/>
              </a:rPr>
              <a:t>: </a:t>
            </a:r>
            <a:r>
              <a:rPr lang="ar-SA" sz="2800" dirty="0">
                <a:latin typeface="Arial" panose="020B0604020202020204" pitchFamily="34" charset="0"/>
                <a:cs typeface="Arial" panose="020B0604020202020204" pitchFamily="34" charset="0"/>
              </a:rPr>
              <a:t>کتاب‌های کوتاهی که به برخی از پیامبران گذشته داده شده‌اند، مانند حضرت ابراهیم (ع)</a:t>
            </a:r>
            <a:r>
              <a:rPr 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51186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0291" y="553915"/>
            <a:ext cx="11324493" cy="5969977"/>
          </a:xfrm>
        </p:spPr>
        <p:txBody>
          <a:bodyPr>
            <a:noAutofit/>
          </a:bodyPr>
          <a:lstStyle/>
          <a:p>
            <a:pPr marL="0" indent="0" algn="r" rtl="1">
              <a:buNone/>
            </a:pPr>
            <a:r>
              <a:rPr lang="ar-SA" sz="3200" dirty="0">
                <a:latin typeface="Arial" panose="020B0604020202020204" pitchFamily="34" charset="0"/>
                <a:cs typeface="Arial" panose="020B0604020202020204" pitchFamily="34" charset="0"/>
              </a:rPr>
              <a:t>ایمان به این کتاب‌ها به این معناست که مسلمانان به تمام این کتب اعتقاد دارند و هر کدام از آن‌ها را بر اساس زمان و نیاز بشر برای هدایت در نظر می‌گیرند. با این حال، قرآن به عنوان آخرین کتاب آسمانی، کامل‌ترین و جامع‌ترین راهنمای زندگی است و مسلمانان اعتقاد دارند که قرآن نسخه نهایی پیام خداوند برای بشر است</a:t>
            </a:r>
            <a:r>
              <a:rPr lang="en-US" sz="3200" dirty="0">
                <a:latin typeface="Arial" panose="020B0604020202020204" pitchFamily="34" charset="0"/>
                <a:cs typeface="Arial" panose="020B0604020202020204" pitchFamily="34" charset="0"/>
              </a:rPr>
              <a:t>.</a:t>
            </a:r>
            <a:r>
              <a:rPr lang="ar-SA" sz="3200" dirty="0">
                <a:latin typeface="Arial" panose="020B0604020202020204" pitchFamily="34" charset="0"/>
                <a:cs typeface="Arial" panose="020B0604020202020204" pitchFamily="34" charset="0"/>
              </a:rPr>
              <a:t> الله متعال میفرماید: </a:t>
            </a:r>
            <a:r>
              <a:rPr lang="ar-SA" sz="3200" b="1" dirty="0">
                <a:solidFill>
                  <a:srgbClr val="00B050"/>
                </a:solidFill>
                <a:latin typeface="Arial" panose="020B0604020202020204" pitchFamily="34" charset="0"/>
                <a:cs typeface="Arial" panose="020B0604020202020204" pitchFamily="34" charset="0"/>
              </a:rPr>
              <a:t>(</a:t>
            </a:r>
            <a:r>
              <a:rPr lang="ar-SA" sz="3200" b="1" i="1" dirty="0">
                <a:solidFill>
                  <a:srgbClr val="00B050"/>
                </a:solidFill>
                <a:latin typeface="Arial" panose="020B0604020202020204" pitchFamily="34" charset="0"/>
                <a:cs typeface="Arial" panose="020B0604020202020204" pitchFamily="34" charset="0"/>
              </a:rPr>
              <a:t>ءَامَنَ ٱلرَّسُولُ بِمَآ أُنزِلَ إِلَيْهِۦ مِن رَّبِّهِۦ وَٱلْمُؤْمِنُونَۚ كُلٌّۭ ءَامَنَ بِٱللَّهِ وَمَلَائِكَتِهِۦ وَكُتُبِهِۦ وَرُسُلِهِۦ لَا نُفَرِّقُۥ بَيْنَ أَحَدٍۢ مِّن رُّسُلِهِۦ وَقَالُوا۟ سَمِعْنَا وَأَطَعْنَا ۖ غُفْرَٰنَكَ رَبَّنَاۖ إِلَيْكَ ٱلْمَصِير) </a:t>
            </a:r>
            <a:r>
              <a:rPr lang="ar-SA" sz="3200" i="1" dirty="0">
                <a:latin typeface="Arial" panose="020B0604020202020204" pitchFamily="34" charset="0"/>
                <a:cs typeface="Arial" panose="020B0604020202020204" pitchFamily="34" charset="0"/>
              </a:rPr>
              <a:t>(البقره:</a:t>
            </a:r>
            <a:r>
              <a:rPr lang="fa-IR" sz="3200" i="1" dirty="0">
                <a:latin typeface="Arial" panose="020B0604020202020204" pitchFamily="34" charset="0"/>
                <a:cs typeface="Arial" panose="020B0604020202020204" pitchFamily="34" charset="0"/>
              </a:rPr>
              <a:t>۲۸۵)</a:t>
            </a:r>
            <a:br>
              <a:rPr lang="en-US" sz="3200" dirty="0">
                <a:latin typeface="Arial" panose="020B0604020202020204" pitchFamily="34" charset="0"/>
                <a:cs typeface="Arial" panose="020B0604020202020204" pitchFamily="34" charset="0"/>
              </a:rPr>
            </a:br>
            <a:r>
              <a:rPr lang="ar-SA" sz="3200" dirty="0">
                <a:latin typeface="Arial" panose="020B0604020202020204" pitchFamily="34" charset="0"/>
                <a:cs typeface="Arial" panose="020B0604020202020204" pitchFamily="34" charset="0"/>
              </a:rPr>
              <a:t>ترجمه</a:t>
            </a:r>
            <a:r>
              <a:rPr lang="en-US" sz="3200" dirty="0">
                <a:latin typeface="Arial" panose="020B0604020202020204" pitchFamily="34" charset="0"/>
                <a:cs typeface="Arial" panose="020B0604020202020204" pitchFamily="34" charset="0"/>
              </a:rPr>
              <a:t>: </a:t>
            </a:r>
            <a:r>
              <a:rPr lang="ar-SA" sz="3200" dirty="0">
                <a:latin typeface="Arial" panose="020B0604020202020204" pitchFamily="34" charset="0"/>
                <a:cs typeface="Arial" panose="020B0604020202020204" pitchFamily="34" charset="0"/>
              </a:rPr>
              <a:t>رسول (صلى الله علیه و آله</a:t>
            </a:r>
            <a:r>
              <a:rPr lang="prs-AF" sz="3200" dirty="0">
                <a:latin typeface="Arial" panose="020B0604020202020204" pitchFamily="34" charset="0"/>
                <a:cs typeface="Arial" panose="020B0604020202020204" pitchFamily="34" charset="0"/>
              </a:rPr>
              <a:t> وسلم</a:t>
            </a:r>
            <a:r>
              <a:rPr lang="ar-SA" sz="3200" dirty="0">
                <a:latin typeface="Arial" panose="020B0604020202020204" pitchFamily="34" charset="0"/>
                <a:cs typeface="Arial" panose="020B0604020202020204" pitchFamily="34" charset="0"/>
              </a:rPr>
              <a:t>) به آنچه از پروردگارش به او نازل شده ایمان آورده و مؤمنان نیز همه به خدا و فرشتگان و کتاب‌ها و پیامبران او ایمان آورده‌اند. ما هیچ‌کدام از پیامبران او را از دیگری متفاوت نمی‌دانیم و می‌گویند: شنیدیم و فرمان بردیم، پروردگارا! آمرزش تو را می‌طلبیم، بازگشت ما به سوی تو است.</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8921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9185" y="624110"/>
            <a:ext cx="10115427" cy="958505"/>
          </a:xfrm>
        </p:spPr>
        <p:txBody>
          <a:bodyPr>
            <a:normAutofit/>
          </a:bodyPr>
          <a:lstStyle/>
          <a:p>
            <a:pPr algn="ctr" rtl="1"/>
            <a:r>
              <a:rPr lang="fa-IR" sz="4000" b="1" dirty="0">
                <a:solidFill>
                  <a:srgbClr val="FF0000"/>
                </a:solidFill>
                <a:latin typeface="Arial" panose="020B0604020202020204" pitchFamily="34" charset="0"/>
                <a:cs typeface="Arial" panose="020B0604020202020204" pitchFamily="34" charset="0"/>
              </a:rPr>
              <a:t>۴</a:t>
            </a:r>
            <a:r>
              <a:rPr lang="en-US" sz="4000" b="1" dirty="0">
                <a:solidFill>
                  <a:srgbClr val="FF0000"/>
                </a:solidFill>
                <a:latin typeface="Arial" panose="020B0604020202020204" pitchFamily="34" charset="0"/>
                <a:cs typeface="Arial" panose="020B0604020202020204" pitchFamily="34" charset="0"/>
              </a:rPr>
              <a:t>. </a:t>
            </a:r>
            <a:r>
              <a:rPr lang="ar-SA" sz="4000" b="1" dirty="0">
                <a:solidFill>
                  <a:srgbClr val="FF0000"/>
                </a:solidFill>
                <a:latin typeface="Arial" panose="020B0604020202020204" pitchFamily="34" charset="0"/>
                <a:cs typeface="Arial" panose="020B0604020202020204" pitchFamily="34" charset="0"/>
              </a:rPr>
              <a:t>ایمان به پیامبران</a:t>
            </a:r>
            <a:endParaRPr lang="en-US" sz="4000" b="1" dirty="0">
              <a:solidFill>
                <a:srgbClr val="FF0000"/>
              </a:solidFill>
              <a:latin typeface="Arial" panose="020B0604020202020204" pitchFamily="34" charset="0"/>
              <a:cs typeface="Arial" panose="020B0604020202020204" pitchFamily="34" charset="0"/>
            </a:endParaRPr>
          </a:p>
        </p:txBody>
      </p:sp>
      <p:pic>
        <p:nvPicPr>
          <p:cNvPr id="7170" name="Picture 2" descr="داستان زندگی پیامبران - پیامبران و پادشاهان"/>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9185" y="1477108"/>
            <a:ext cx="9293163" cy="5257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006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5268" y="518160"/>
            <a:ext cx="10777611" cy="5913119"/>
          </a:xfrm>
        </p:spPr>
        <p:txBody>
          <a:bodyPr>
            <a:normAutofit fontScale="92500" lnSpcReduction="10000"/>
          </a:bodyPr>
          <a:lstStyle/>
          <a:p>
            <a:pPr marL="0" indent="0" algn="just" rtl="1">
              <a:buNone/>
            </a:pPr>
            <a:r>
              <a:rPr lang="ar-SA" sz="3200" dirty="0">
                <a:latin typeface="Arial" panose="020B0604020202020204" pitchFamily="34" charset="0"/>
                <a:cs typeface="Arial" panose="020B0604020202020204" pitchFamily="34" charset="0"/>
              </a:rPr>
              <a:t>ایمان به پیامبران یکی از ارکان ایمان در دین اسلام است. مسلمانان به ایمان به تمام پیامبران الهی اعتقاد دارند که از سوی خداوند برای هدایت بشر به سوی راه راست فرستاده شده‌اند. این پیامبران مأموریت داشتند تا مردم را به پرستش خداوند یگانه دعوت کنند و اصول اخلاقی و دینی را آموزش دهند</a:t>
            </a:r>
            <a:r>
              <a:rPr lang="en-US" sz="3200" dirty="0">
                <a:latin typeface="Arial" panose="020B0604020202020204" pitchFamily="34" charset="0"/>
                <a:cs typeface="Arial" panose="020B0604020202020204" pitchFamily="34" charset="0"/>
              </a:rPr>
              <a:t>.</a:t>
            </a:r>
          </a:p>
          <a:p>
            <a:pPr marL="0" indent="0" algn="just" rtl="1">
              <a:buNone/>
            </a:pPr>
            <a:r>
              <a:rPr lang="ar-SA" sz="3200" dirty="0">
                <a:latin typeface="Arial" panose="020B0604020202020204" pitchFamily="34" charset="0"/>
                <a:cs typeface="Arial" panose="020B0604020202020204" pitchFamily="34" charset="0"/>
              </a:rPr>
              <a:t>پیامبران از آدم (علیه‌السلام) آغاز شده و تا پیامبر آخرالزمان، حضرت محمد (صلى‌الله‌عليه‌وآله) ادامه دارند. در قرآن، نام 25 پیامبر ذکر شده است، اما مسلمانان به همه پیامبران الهی اعتقاد دارند، حتی اگر نام برخی از آنها در قرآن نیامده باشد</a:t>
            </a:r>
            <a:r>
              <a:rPr lang="en-US" sz="3200" dirty="0">
                <a:latin typeface="Arial" panose="020B0604020202020204" pitchFamily="34" charset="0"/>
                <a:cs typeface="Arial" panose="020B0604020202020204" pitchFamily="34" charset="0"/>
              </a:rPr>
              <a:t>.</a:t>
            </a:r>
          </a:p>
          <a:p>
            <a:pPr marL="0" marR="0" indent="0" algn="justLow" rtl="1">
              <a:lnSpc>
                <a:spcPct val="107000"/>
              </a:lnSpc>
              <a:spcBef>
                <a:spcPts val="0"/>
              </a:spcBef>
              <a:spcAft>
                <a:spcPts val="800"/>
              </a:spcAft>
              <a:buNone/>
            </a:pPr>
            <a:r>
              <a:rPr lang="ar-SA" sz="3200" dirty="0">
                <a:effectLst/>
                <a:latin typeface="Calibri" panose="020F0502020204030204" pitchFamily="34" charset="0"/>
                <a:ea typeface="Times New Roman" panose="02020603050405020304" pitchFamily="18" charset="0"/>
                <a:cs typeface="Times New Roman" panose="02020603050405020304" pitchFamily="18" charset="0"/>
              </a:rPr>
              <a:t>ایمان به پیامبران درواقع باعث ایجاد پیوند قوی‌تری میان مسلمانان و خداوند می‌شود و آنها را به رعایت اصول اخلاقی، صداقت، امانتداری و سایر ویژگی‌های نیکو فرا می‌خواند</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rtl="1">
              <a:lnSpc>
                <a:spcPct val="107000"/>
              </a:lnSpc>
              <a:spcBef>
                <a:spcPts val="0"/>
              </a:spcBef>
              <a:spcAft>
                <a:spcPts val="800"/>
              </a:spcAft>
              <a:buNone/>
            </a:pPr>
            <a:r>
              <a:rPr lang="ar-SA" sz="3200" b="1" dirty="0">
                <a:effectLst/>
                <a:latin typeface="Calibri" panose="020F0502020204030204" pitchFamily="34" charset="0"/>
                <a:ea typeface="Calibri" panose="020F0502020204030204" pitchFamily="34" charset="0"/>
                <a:cs typeface="Arial" panose="020B0604020202020204" pitchFamily="34" charset="0"/>
              </a:rPr>
              <a:t>الله متعال میفرماید:</a:t>
            </a:r>
            <a:r>
              <a:rPr lang="ar-SA" sz="3200" dirty="0">
                <a:effectLst/>
                <a:latin typeface="Calibri" panose="020F0502020204030204" pitchFamily="34" charset="0"/>
                <a:ea typeface="Calibri" panose="020F0502020204030204" pitchFamily="34" charset="0"/>
                <a:cs typeface="Arial" panose="020B0604020202020204" pitchFamily="34" charset="0"/>
              </a:rPr>
              <a:t> </a:t>
            </a:r>
            <a:r>
              <a:rPr lang="ar-SA" sz="3200" b="1" dirty="0">
                <a:effectLst/>
                <a:latin typeface="Calibri" panose="020F0502020204030204" pitchFamily="34" charset="0"/>
                <a:ea typeface="Calibri" panose="020F0502020204030204" pitchFamily="34" charset="0"/>
                <a:cs typeface="Arial" panose="020B0604020202020204" pitchFamily="34" charset="0"/>
              </a:rPr>
              <a:t>﴿ وَلَقَدْ بَعَثْنَا فِي كُلِّ أُمَّةٍ رَسُولًا ﴾</a:t>
            </a:r>
            <a:r>
              <a:rPr lang="ar-SA" sz="3200" dirty="0">
                <a:effectLst/>
                <a:latin typeface="Calibri" panose="020F0502020204030204" pitchFamily="34" charset="0"/>
                <a:ea typeface="Calibri" panose="020F0502020204030204" pitchFamily="34" charset="0"/>
                <a:cs typeface="Arial" panose="020B0604020202020204" pitchFamily="34" charset="0"/>
              </a:rPr>
              <a:t> </a:t>
            </a:r>
            <a:r>
              <a:rPr lang="ar-SA" sz="3200" i="1" dirty="0">
                <a:effectLst/>
                <a:latin typeface="Calibri" panose="020F0502020204030204" pitchFamily="34" charset="0"/>
                <a:ea typeface="Calibri" panose="020F0502020204030204" pitchFamily="34" charset="0"/>
                <a:cs typeface="Arial" panose="020B0604020202020204" pitchFamily="34" charset="0"/>
              </a:rPr>
              <a:t>(النحل: </a:t>
            </a:r>
            <a:r>
              <a:rPr lang="fa-IR" sz="3200" i="1" dirty="0">
                <a:effectLst/>
                <a:latin typeface="Calibri" panose="020F0502020204030204" pitchFamily="34" charset="0"/>
                <a:ea typeface="Calibri" panose="020F0502020204030204" pitchFamily="34" charset="0"/>
                <a:cs typeface="Arial" panose="020B0604020202020204" pitchFamily="34" charset="0"/>
              </a:rPr>
              <a:t>۳۶</a:t>
            </a:r>
            <a:r>
              <a:rPr lang="ar-SA" sz="3200" i="1" dirty="0">
                <a:effectLst/>
                <a:latin typeface="Calibri" panose="020F0502020204030204" pitchFamily="34" charset="0"/>
                <a:ea typeface="Calibri" panose="020F0502020204030204" pitchFamily="34" charset="0"/>
                <a:cs typeface="Arial" panose="020B0604020202020204" pitchFamily="34" charset="0"/>
              </a:rPr>
              <a:t>)</a:t>
            </a:r>
            <a:br>
              <a:rPr lang="en-US" sz="3200" dirty="0">
                <a:effectLst/>
                <a:latin typeface="Calibri" panose="020F0502020204030204" pitchFamily="34" charset="0"/>
                <a:ea typeface="Calibri" panose="020F0502020204030204" pitchFamily="34" charset="0"/>
                <a:cs typeface="Arial" panose="020B0604020202020204" pitchFamily="34" charset="0"/>
              </a:rPr>
            </a:br>
            <a:r>
              <a:rPr lang="ar-SA" sz="3200" b="1" dirty="0">
                <a:effectLst/>
                <a:latin typeface="Calibri" panose="020F0502020204030204" pitchFamily="34" charset="0"/>
                <a:ea typeface="Calibri" panose="020F0502020204030204" pitchFamily="34" charset="0"/>
                <a:cs typeface="Arial" panose="020B0604020202020204" pitchFamily="34" charset="0"/>
              </a:rPr>
              <a:t>ترجمه</a:t>
            </a:r>
            <a:r>
              <a:rPr lang="en-US" sz="3200" b="1" dirty="0">
                <a:effectLst/>
                <a:latin typeface="Calibri" panose="020F0502020204030204" pitchFamily="34" charset="0"/>
                <a:ea typeface="Calibri" panose="020F0502020204030204" pitchFamily="34" charset="0"/>
                <a:cs typeface="Arial" panose="020B0604020202020204" pitchFamily="34" charset="0"/>
              </a:rPr>
              <a:t>:</a:t>
            </a:r>
            <a:r>
              <a:rPr lang="en-US" sz="3200" dirty="0">
                <a:effectLst/>
                <a:latin typeface="Calibri" panose="020F0502020204030204" pitchFamily="34" charset="0"/>
                <a:ea typeface="Calibri" panose="020F0502020204030204" pitchFamily="34" charset="0"/>
                <a:cs typeface="Arial" panose="020B0604020202020204" pitchFamily="34" charset="0"/>
              </a:rPr>
              <a:t> </a:t>
            </a:r>
            <a:r>
              <a:rPr lang="ar-SA" sz="3200" dirty="0">
                <a:effectLst/>
                <a:latin typeface="Calibri" panose="020F0502020204030204" pitchFamily="34" charset="0"/>
                <a:ea typeface="Calibri" panose="020F0502020204030204" pitchFamily="34" charset="0"/>
                <a:cs typeface="Arial" panose="020B0604020202020204" pitchFamily="34" charset="0"/>
              </a:rPr>
              <a:t>و در میان هر امتی پیامبری را فرستادیم</a:t>
            </a:r>
            <a:r>
              <a:rPr lang="en-US" sz="3200" dirty="0">
                <a:effectLst/>
                <a:latin typeface="Calibri" panose="020F0502020204030204" pitchFamily="34" charset="0"/>
                <a:ea typeface="Calibri" panose="020F0502020204030204" pitchFamily="34" charset="0"/>
                <a:cs typeface="Arial" panose="020B0604020202020204" pitchFamily="34" charset="0"/>
              </a:rPr>
              <a:t>.</a:t>
            </a:r>
          </a:p>
          <a:p>
            <a:pPr marL="0" indent="0" algn="just" rtl="1">
              <a:buNone/>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7742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601" y="624110"/>
            <a:ext cx="10282481" cy="1002467"/>
          </a:xfrm>
        </p:spPr>
        <p:txBody>
          <a:bodyPr/>
          <a:lstStyle/>
          <a:p>
            <a:pPr algn="r" rtl="1"/>
            <a:r>
              <a:rPr lang="ar-SA" dirty="0">
                <a:solidFill>
                  <a:schemeClr val="tx1"/>
                </a:solidFill>
                <a:latin typeface="Arial" panose="020B0604020202020204" pitchFamily="34" charset="0"/>
                <a:cs typeface="Arial" panose="020B0604020202020204" pitchFamily="34" charset="0"/>
              </a:rPr>
              <a:t>ایمان به پیامبران شامل چهار اصل است</a:t>
            </a:r>
            <a:r>
              <a:rPr lang="prs-AF" dirty="0">
                <a:solidFill>
                  <a:schemeClr val="tx1"/>
                </a:solidFill>
                <a:latin typeface="Arial" panose="020B0604020202020204" pitchFamily="34" charset="0"/>
                <a:cs typeface="Arial" panose="020B0604020202020204" pitchFamily="34" charset="0"/>
              </a:rPr>
              <a:t>:</a:t>
            </a:r>
            <a:endParaRPr lang="en-US" dirty="0">
              <a:solidFill>
                <a:schemeClr val="tx1"/>
              </a:solidFill>
              <a:latin typeface="Arial" panose="020B0604020202020204" pitchFamily="34" charset="0"/>
              <a:cs typeface="Arial" panose="020B0604020202020204" pitchFamily="34" charset="0"/>
            </a:endParaRPr>
          </a:p>
        </p:txBody>
      </p:sp>
      <p:graphicFrame>
        <p:nvGraphicFramePr>
          <p:cNvPr id="3" name="Content Placeholder 2">
            <a:extLst>
              <a:ext uri="{FF2B5EF4-FFF2-40B4-BE49-F238E27FC236}">
                <a16:creationId xmlns:a16="http://schemas.microsoft.com/office/drawing/2014/main" id="{0968566C-3D06-4E25-BE2A-790ACE924DF9}"/>
              </a:ext>
            </a:extLst>
          </p:cNvPr>
          <p:cNvGraphicFramePr>
            <a:graphicFrameLocks noGrp="1"/>
          </p:cNvGraphicFramePr>
          <p:nvPr>
            <p:ph idx="1"/>
            <p:extLst>
              <p:ext uri="{D42A27DB-BD31-4B8C-83A1-F6EECF244321}">
                <p14:modId xmlns:p14="http://schemas.microsoft.com/office/powerpoint/2010/main" val="2677874011"/>
              </p:ext>
            </p:extLst>
          </p:nvPr>
        </p:nvGraphicFramePr>
        <p:xfrm>
          <a:off x="1048084" y="1382665"/>
          <a:ext cx="10737516" cy="5201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9945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A22B0-84FC-4544-BBDD-E56C6B951B18}"/>
              </a:ext>
            </a:extLst>
          </p:cNvPr>
          <p:cNvSpPr>
            <a:spLocks noGrp="1"/>
          </p:cNvSpPr>
          <p:nvPr>
            <p:ph type="title"/>
          </p:nvPr>
        </p:nvSpPr>
        <p:spPr>
          <a:xfrm>
            <a:off x="1289785" y="624110"/>
            <a:ext cx="10214827" cy="761928"/>
          </a:xfrm>
        </p:spPr>
        <p:txBody>
          <a:bodyPr>
            <a:normAutofit fontScale="90000"/>
          </a:bodyPr>
          <a:lstStyle/>
          <a:p>
            <a:pPr algn="ctr"/>
            <a:r>
              <a:rPr lang="prs-AF" b="1" dirty="0">
                <a:solidFill>
                  <a:srgbClr val="FF0000"/>
                </a:solidFill>
                <a:latin typeface="Calibri" panose="020F0502020204030204" pitchFamily="34" charset="0"/>
                <a:ea typeface="Calibri" panose="020F0502020204030204" pitchFamily="34" charset="0"/>
                <a:cs typeface="Arial" panose="020B0604020202020204" pitchFamily="34" charset="0"/>
              </a:rPr>
              <a:t>۵- </a:t>
            </a:r>
            <a:r>
              <a:rPr lang="ar-SA"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ایمان به روز قیامت و زنده شدن بعد از مرگ</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pic>
        <p:nvPicPr>
          <p:cNvPr id="1026" name="Picture 2" descr="Image result for ایمان به روز قیامت و زنده شدن بعد از مرگ">
            <a:extLst>
              <a:ext uri="{FF2B5EF4-FFF2-40B4-BE49-F238E27FC236}">
                <a16:creationId xmlns:a16="http://schemas.microsoft.com/office/drawing/2014/main" id="{AEE25849-51FC-4818-B72B-363E6D3E78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4539" y="1597795"/>
            <a:ext cx="9375005" cy="491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066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0EBF9C-1B03-4D25-AC22-C96A56200E3D}"/>
              </a:ext>
            </a:extLst>
          </p:cNvPr>
          <p:cNvSpPr>
            <a:spLocks noGrp="1"/>
          </p:cNvSpPr>
          <p:nvPr>
            <p:ph idx="1"/>
          </p:nvPr>
        </p:nvSpPr>
        <p:spPr>
          <a:xfrm>
            <a:off x="837397" y="779645"/>
            <a:ext cx="10934299" cy="5688531"/>
          </a:xfrm>
        </p:spPr>
        <p:txBody>
          <a:bodyPr/>
          <a:lstStyle/>
          <a:p>
            <a:pPr marL="0" marR="0" indent="0" algn="justLow" rtl="1">
              <a:buNone/>
            </a:pPr>
            <a:r>
              <a:rPr lang="ar-SA" sz="2800" dirty="0">
                <a:effectLst/>
                <a:latin typeface="Arial" panose="020B0604020202020204" pitchFamily="34" charset="0"/>
                <a:ea typeface="Times New Roman" panose="02020603050405020304" pitchFamily="18" charset="0"/>
                <a:cs typeface="Arial" panose="020B0604020202020204" pitchFamily="34" charset="0"/>
              </a:rPr>
              <a:t>ایمان به قیامت و زنده شدن بعد از مرگ یکی از اصول اساسی اعتقادات دینی در بسیاری از دین‌ها، از جمله اسلام است. این باور به انسان‌ها این امید را می‌دهد که زندگی پس از مرگ ادامه خواهد داشت و اعمال و رفتارهای انسان در این دنیا تأثیرات دائمی دارند</a:t>
            </a:r>
            <a:r>
              <a:rPr lang="en-US" sz="2800" dirty="0">
                <a:effectLst/>
                <a:latin typeface="Arial" panose="020B0604020202020204" pitchFamily="34" charset="0"/>
                <a:ea typeface="Times New Roman" panose="02020603050405020304" pitchFamily="18" charset="0"/>
                <a:cs typeface="Arial" panose="020B0604020202020204" pitchFamily="34" charset="0"/>
              </a:rPr>
              <a:t>.</a:t>
            </a:r>
          </a:p>
          <a:p>
            <a:pPr marL="0" marR="0" indent="0" algn="justLow" rtl="1">
              <a:buNone/>
            </a:pPr>
            <a:r>
              <a:rPr lang="ar-SA" sz="2800" dirty="0">
                <a:effectLst/>
                <a:latin typeface="Arial" panose="020B0604020202020204" pitchFamily="34" charset="0"/>
                <a:ea typeface="Times New Roman" panose="02020603050405020304" pitchFamily="18" charset="0"/>
                <a:cs typeface="Arial" panose="020B0604020202020204" pitchFamily="34" charset="0"/>
              </a:rPr>
              <a:t>در قرآن و احادیث اسلامی، قیامت به روزی اشاره دارد که در آن خداوند جهان را دوباره به هم خواهد زد و همه انسان‌ها برای حسابرسی اعمال خود جمع می‌شوند. در این روز، انسان‌ها طبق اعمالشان به پاداش یا مجازات خواهند رسید. در قرآن آمده است</a:t>
            </a:r>
            <a:r>
              <a:rPr lang="en-US" sz="2800" dirty="0">
                <a:effectLst/>
                <a:latin typeface="Arial" panose="020B0604020202020204" pitchFamily="34" charset="0"/>
                <a:ea typeface="Times New Roman" panose="02020603050405020304" pitchFamily="18" charset="0"/>
                <a:cs typeface="Arial" panose="020B0604020202020204" pitchFamily="34" charset="0"/>
              </a:rPr>
              <a:t>:</a:t>
            </a:r>
          </a:p>
          <a:p>
            <a:pPr marL="0" marR="0" indent="0" algn="justLow" rtl="1">
              <a:buNone/>
            </a:pPr>
            <a:r>
              <a:rPr lang="en-US" sz="2800" b="1" dirty="0">
                <a:effectLst/>
                <a:latin typeface="Arial" panose="020B0604020202020204" pitchFamily="34" charset="0"/>
                <a:ea typeface="Times New Roman" panose="02020603050405020304" pitchFamily="18" charset="0"/>
                <a:cs typeface="Arial" panose="020B0604020202020204" pitchFamily="34" charset="0"/>
              </a:rPr>
              <a:t>"</a:t>
            </a:r>
            <a:r>
              <a:rPr lang="ar-SA" sz="2800" b="1" dirty="0">
                <a:effectLst/>
                <a:latin typeface="Arial" panose="020B0604020202020204" pitchFamily="34" charset="0"/>
                <a:ea typeface="Times New Roman" panose="02020603050405020304" pitchFamily="18" charset="0"/>
                <a:cs typeface="Arial" panose="020B0604020202020204" pitchFamily="34" charset="0"/>
              </a:rPr>
              <a:t>و نُفِخَ فِی الصُّورِ فَصَعِقَ مَن فِی السَّمَاوَاتِ وَمَن فِی الْأَرْضِ إِلَّا مَن شَاءَ اللَّهُ ثُمَّ نُفِخَ فِیهِ أُخْرَىٰ فَإِذَا هُمْ قِیَامٌ یَنظُرُونَ  </a:t>
            </a:r>
            <a:r>
              <a:rPr lang="en-US" sz="2800" b="1" dirty="0">
                <a:effectLst/>
                <a:latin typeface="Arial" panose="020B0604020202020204" pitchFamily="34" charset="0"/>
                <a:ea typeface="Times New Roman" panose="02020603050405020304" pitchFamily="18" charset="0"/>
                <a:cs typeface="Arial" panose="020B0604020202020204" pitchFamily="34" charset="0"/>
              </a:rPr>
              <a:t>"</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ar-SA" sz="2800" dirty="0">
                <a:effectLst/>
                <a:latin typeface="Arial" panose="020B0604020202020204" pitchFamily="34" charset="0"/>
                <a:ea typeface="Times New Roman" panose="02020603050405020304" pitchFamily="18" charset="0"/>
                <a:cs typeface="Arial" panose="020B0604020202020204" pitchFamily="34" charset="0"/>
              </a:rPr>
              <a:t>(زمر، آیه 68) </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Low" rtl="1">
              <a:buNone/>
            </a:pPr>
            <a:r>
              <a:rPr lang="ar-SA" sz="2800" b="1" dirty="0">
                <a:effectLst/>
                <a:latin typeface="Arial" panose="020B0604020202020204" pitchFamily="34" charset="0"/>
                <a:ea typeface="Times New Roman" panose="02020603050405020304" pitchFamily="18" charset="0"/>
                <a:cs typeface="Arial" panose="020B0604020202020204" pitchFamily="34" charset="0"/>
              </a:rPr>
              <a:t>ترجمه</a:t>
            </a:r>
            <a:r>
              <a:rPr lang="en-US" sz="2800" b="1" dirty="0">
                <a:effectLst/>
                <a:latin typeface="Arial" panose="020B0604020202020204" pitchFamily="34" charset="0"/>
                <a:ea typeface="Times New Roman" panose="02020603050405020304" pitchFamily="18" charset="0"/>
                <a:cs typeface="Arial" panose="020B0604020202020204" pitchFamily="34" charset="0"/>
              </a:rPr>
              <a:t>:</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ar-SA" sz="2800" dirty="0">
                <a:effectLst/>
                <a:latin typeface="Arial" panose="020B0604020202020204" pitchFamily="34" charset="0"/>
                <a:ea typeface="Times New Roman" panose="02020603050405020304" pitchFamily="18" charset="0"/>
                <a:cs typeface="Arial" panose="020B0604020202020204" pitchFamily="34" charset="0"/>
              </a:rPr>
              <a:t>و در صور دمیده خواهد شد، پس هر کس در آسمان‌ها و هر کس در زمین بیهوش خواهد شد، مگر کسی که خدا بخواهد. سپس دوباره در آن دمیده خواهد شد، و ناگهان آنان قیام می‌کنند و می‌بینند</a:t>
            </a:r>
            <a:r>
              <a:rPr lang="en-US" sz="2800" dirty="0">
                <a:effectLst/>
                <a:latin typeface="Arial" panose="020B0604020202020204" pitchFamily="34" charset="0"/>
                <a:ea typeface="Times New Roman" panose="02020603050405020304" pitchFamily="18" charset="0"/>
                <a:cs typeface="Arial" panose="020B0604020202020204" pitchFamily="34" charset="0"/>
              </a:rPr>
              <a:t>."</a:t>
            </a:r>
          </a:p>
          <a:p>
            <a:endParaRPr lang="en-US" dirty="0"/>
          </a:p>
        </p:txBody>
      </p:sp>
    </p:spTree>
    <p:extLst>
      <p:ext uri="{BB962C8B-B14F-4D97-AF65-F5344CB8AC3E}">
        <p14:creationId xmlns:p14="http://schemas.microsoft.com/office/powerpoint/2010/main" val="2549236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7300" y="360485"/>
            <a:ext cx="9179169" cy="6163407"/>
          </a:xfrm>
        </p:spPr>
      </p:pic>
    </p:spTree>
    <p:extLst>
      <p:ext uri="{BB962C8B-B14F-4D97-AF65-F5344CB8AC3E}">
        <p14:creationId xmlns:p14="http://schemas.microsoft.com/office/powerpoint/2010/main" val="3369184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C898C5-57B2-41F3-97B9-46190A35C19D}"/>
              </a:ext>
            </a:extLst>
          </p:cNvPr>
          <p:cNvSpPr>
            <a:spLocks noGrp="1"/>
          </p:cNvSpPr>
          <p:nvPr>
            <p:ph idx="1"/>
          </p:nvPr>
        </p:nvSpPr>
        <p:spPr>
          <a:xfrm>
            <a:off x="606392" y="577515"/>
            <a:ext cx="10898220" cy="6015789"/>
          </a:xfrm>
        </p:spPr>
        <p:txBody>
          <a:bodyPr>
            <a:normAutofit/>
          </a:bodyPr>
          <a:lstStyle/>
          <a:p>
            <a:pPr marL="0" marR="0" indent="0" algn="just" rtl="1">
              <a:buNone/>
            </a:pPr>
            <a:r>
              <a:rPr lang="ar-SA" sz="3200" dirty="0">
                <a:effectLst/>
                <a:latin typeface="Arial" panose="020B0604020202020204" pitchFamily="34" charset="0"/>
                <a:ea typeface="Times New Roman" panose="02020603050405020304" pitchFamily="18" charset="0"/>
                <a:cs typeface="Arial" panose="020B0604020202020204" pitchFamily="34" charset="0"/>
              </a:rPr>
              <a:t>این آیه به نفخ صور اشاره دارد که باعث از هم پاشیده شدن دنیا و سپس زنده شدن مجدد انسان‌ها خواهد شد</a:t>
            </a:r>
            <a:r>
              <a:rPr lang="en-US" sz="3200" dirty="0">
                <a:effectLst/>
                <a:latin typeface="Arial" panose="020B0604020202020204" pitchFamily="34" charset="0"/>
                <a:ea typeface="Times New Roman" panose="02020603050405020304" pitchFamily="18" charset="0"/>
                <a:cs typeface="Arial" panose="020B0604020202020204" pitchFamily="34" charset="0"/>
              </a:rPr>
              <a:t>.</a:t>
            </a:r>
          </a:p>
          <a:p>
            <a:pPr marL="0" marR="0" indent="0" algn="just" rtl="1">
              <a:buNone/>
            </a:pPr>
            <a:r>
              <a:rPr lang="ar-SA" sz="3200" dirty="0">
                <a:effectLst/>
                <a:latin typeface="Arial" panose="020B0604020202020204" pitchFamily="34" charset="0"/>
                <a:ea typeface="Times New Roman" panose="02020603050405020304" pitchFamily="18" charset="0"/>
                <a:cs typeface="Arial" panose="020B0604020202020204" pitchFamily="34" charset="0"/>
              </a:rPr>
              <a:t>در اسلام، ایمان به قیامت به این معناست که انسان باید با درک این حقیقت که بعد از مرگ، بازگشتی دوباره به زندگی خواهد داشت، در این دنیا به اعمال نیکو پرداخته و از گناه دوری کند. همچنین، در آیات قرآن و احادیث آمده است که انسان‌ها از خاک و بدن جدیدی برای زندگی در دنیای آخرت تشکیل می‌شوند</a:t>
            </a:r>
            <a:r>
              <a:rPr lang="en-US" sz="3200" dirty="0">
                <a:effectLst/>
                <a:latin typeface="Arial" panose="020B0604020202020204" pitchFamily="34" charset="0"/>
                <a:ea typeface="Times New Roman" panose="02020603050405020304" pitchFamily="18" charset="0"/>
                <a:cs typeface="Arial" panose="020B0604020202020204" pitchFamily="34" charset="0"/>
              </a:rPr>
              <a:t>.</a:t>
            </a:r>
          </a:p>
          <a:p>
            <a:pPr marL="0" indent="0" algn="just" rtl="1">
              <a:buNone/>
            </a:pPr>
            <a:r>
              <a:rPr lang="ar-SA" sz="3200" dirty="0">
                <a:effectLst/>
                <a:latin typeface="Arial" panose="020B0604020202020204" pitchFamily="34" charset="0"/>
                <a:ea typeface="Calibri" panose="020F0502020204030204" pitchFamily="34" charset="0"/>
                <a:cs typeface="Arial" panose="020B0604020202020204" pitchFamily="34" charset="0"/>
              </a:rPr>
              <a:t>درک قیامت به انسان‌ها یادآوری می‌کند که هیچ کاری بی‌پاسخ نمی‌ماند و هر عمل انسان در نهایت نتیجه‌اش را در روز قیامت خواهد دید. این باور باعث می‌شود انسان‌ها در زندگی دنیوی خود مسئولیت‌پذیرتر و هدف‌مندتر عمل کنند</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0843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0D4571A-8EFF-43E2-BC88-DEA7C215C145}"/>
              </a:ext>
            </a:extLst>
          </p:cNvPr>
          <p:cNvGraphicFramePr>
            <a:graphicFrameLocks noGrp="1"/>
          </p:cNvGraphicFramePr>
          <p:nvPr>
            <p:ph idx="1"/>
            <p:extLst>
              <p:ext uri="{D42A27DB-BD31-4B8C-83A1-F6EECF244321}">
                <p14:modId xmlns:p14="http://schemas.microsoft.com/office/powerpoint/2010/main" val="2823780920"/>
              </p:ext>
            </p:extLst>
          </p:nvPr>
        </p:nvGraphicFramePr>
        <p:xfrm>
          <a:off x="875916" y="924026"/>
          <a:ext cx="10905406" cy="5505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5080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477F-F820-4957-81AA-FC12AFA1F4C6}"/>
              </a:ext>
            </a:extLst>
          </p:cNvPr>
          <p:cNvSpPr>
            <a:spLocks noGrp="1"/>
          </p:cNvSpPr>
          <p:nvPr>
            <p:ph type="title"/>
          </p:nvPr>
        </p:nvSpPr>
        <p:spPr>
          <a:xfrm>
            <a:off x="1520793" y="624110"/>
            <a:ext cx="9983820" cy="1280890"/>
          </a:xfrm>
        </p:spPr>
        <p:txBody>
          <a:bodyPr/>
          <a:lstStyle/>
          <a:p>
            <a:pPr algn="ctr"/>
            <a:r>
              <a:rPr lang="prs-AF" b="1" dirty="0">
                <a:solidFill>
                  <a:srgbClr val="FF0000"/>
                </a:solidFill>
                <a:latin typeface="Calibri" panose="020F0502020204030204" pitchFamily="34" charset="0"/>
                <a:ea typeface="Calibri" panose="020F0502020204030204" pitchFamily="34" charset="0"/>
                <a:cs typeface="Arial" panose="020B0604020202020204" pitchFamily="34" charset="0"/>
              </a:rPr>
              <a:t>۶- </a:t>
            </a:r>
            <a:r>
              <a:rPr lang="ar-SA"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ایمان به قضا و قدر</a:t>
            </a:r>
            <a:endParaRPr lang="en-US" dirty="0"/>
          </a:p>
        </p:txBody>
      </p:sp>
      <p:pic>
        <p:nvPicPr>
          <p:cNvPr id="2050" name="Picture 2" descr="Image result for ایمان به قضا و قدر">
            <a:extLst>
              <a:ext uri="{FF2B5EF4-FFF2-40B4-BE49-F238E27FC236}">
                <a16:creationId xmlns:a16="http://schemas.microsoft.com/office/drawing/2014/main" id="{960988B4-AAA2-4CDC-A30F-0801FC38BDB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6530" y="1443789"/>
            <a:ext cx="10828421" cy="5207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721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3B7C0-8BC6-41B7-9601-80EC0B3CB775}"/>
              </a:ext>
            </a:extLst>
          </p:cNvPr>
          <p:cNvSpPr>
            <a:spLocks noGrp="1"/>
          </p:cNvSpPr>
          <p:nvPr>
            <p:ph type="title"/>
          </p:nvPr>
        </p:nvSpPr>
        <p:spPr>
          <a:xfrm>
            <a:off x="1193533" y="624110"/>
            <a:ext cx="10311079" cy="1041061"/>
          </a:xfrm>
        </p:spPr>
        <p:txBody>
          <a:bodyPr/>
          <a:lstStyle/>
          <a:p>
            <a:pPr algn="ctr"/>
            <a:r>
              <a:rPr lang="prs-AF" b="1" dirty="0">
                <a:solidFill>
                  <a:srgbClr val="FF0000"/>
                </a:solidFill>
                <a:latin typeface="Calibri" panose="020F0502020204030204" pitchFamily="34" charset="0"/>
                <a:ea typeface="Calibri" panose="020F0502020204030204" pitchFamily="34" charset="0"/>
                <a:cs typeface="Arial" panose="020B0604020202020204" pitchFamily="34" charset="0"/>
              </a:rPr>
              <a:t>تعریف ق</a:t>
            </a:r>
            <a:r>
              <a:rPr lang="ar-SA"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ضا و قدر</a:t>
            </a:r>
            <a:endParaRPr lang="en-US" dirty="0"/>
          </a:p>
        </p:txBody>
      </p:sp>
      <p:sp>
        <p:nvSpPr>
          <p:cNvPr id="3" name="Content Placeholder 2">
            <a:extLst>
              <a:ext uri="{FF2B5EF4-FFF2-40B4-BE49-F238E27FC236}">
                <a16:creationId xmlns:a16="http://schemas.microsoft.com/office/drawing/2014/main" id="{A0748A5D-99DA-4CAE-8461-A2BAAB903E37}"/>
              </a:ext>
            </a:extLst>
          </p:cNvPr>
          <p:cNvSpPr>
            <a:spLocks noGrp="1"/>
          </p:cNvSpPr>
          <p:nvPr>
            <p:ph idx="1"/>
          </p:nvPr>
        </p:nvSpPr>
        <p:spPr>
          <a:xfrm>
            <a:off x="1867300" y="1665171"/>
            <a:ext cx="8903369" cy="4899258"/>
          </a:xfrm>
        </p:spPr>
        <p:txBody>
          <a:bodyPr/>
          <a:lstStyle/>
          <a:p>
            <a:pPr marL="0" marR="0" lvl="0" indent="0" algn="justLow" rtl="1">
              <a:buSzPts val="1000"/>
              <a:buNone/>
              <a:tabLst>
                <a:tab pos="457200" algn="l"/>
              </a:tabLst>
            </a:pPr>
            <a:r>
              <a:rPr lang="ar-SA" sz="2800" b="1" dirty="0">
                <a:effectLst/>
                <a:latin typeface="Arial" panose="020B0604020202020204" pitchFamily="34" charset="0"/>
                <a:ea typeface="Times New Roman" panose="02020603050405020304" pitchFamily="18" charset="0"/>
                <a:cs typeface="Arial" panose="020B0604020202020204" pitchFamily="34" charset="0"/>
              </a:rPr>
              <a:t>قضا</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ar-SA" sz="2800" dirty="0">
                <a:effectLst/>
                <a:latin typeface="Arial" panose="020B0604020202020204" pitchFamily="34" charset="0"/>
                <a:ea typeface="Times New Roman" panose="02020603050405020304" pitchFamily="18" charset="0"/>
                <a:cs typeface="Arial" panose="020B0604020202020204" pitchFamily="34" charset="0"/>
              </a:rPr>
              <a:t>قضا به معنای «حکم قطعی و نهایی» است. یعنی خداوند پیش از آن که چیزی در دنیا رخ دهد، حکم آن را صادر کرده است. این حکم الهی نه تغییر می‌کند و نه معلق است. همه چیز بر اساس قضا و فرمان خداوند به وقوع می‌پیوندد</a:t>
            </a:r>
            <a:r>
              <a:rPr lang="en-US" sz="2800" dirty="0">
                <a:effectLst/>
                <a:latin typeface="Arial" panose="020B0604020202020204" pitchFamily="34" charset="0"/>
                <a:ea typeface="Times New Roman" panose="02020603050405020304" pitchFamily="18" charset="0"/>
                <a:cs typeface="Arial" panose="020B0604020202020204" pitchFamily="34" charset="0"/>
              </a:rPr>
              <a:t>.</a:t>
            </a:r>
          </a:p>
          <a:p>
            <a:pPr marL="0" marR="0" lvl="0" indent="0" algn="justLow" rtl="1">
              <a:buSzPts val="1000"/>
              <a:buNone/>
              <a:tabLst>
                <a:tab pos="457200" algn="l"/>
              </a:tabLst>
            </a:pPr>
            <a:r>
              <a:rPr lang="ar-SA" sz="2800" b="1" dirty="0">
                <a:effectLst/>
                <a:latin typeface="Arial" panose="020B0604020202020204" pitchFamily="34" charset="0"/>
                <a:ea typeface="Times New Roman" panose="02020603050405020304" pitchFamily="18" charset="0"/>
                <a:cs typeface="Arial" panose="020B0604020202020204" pitchFamily="34" charset="0"/>
              </a:rPr>
              <a:t>قدر</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ar-SA" sz="2800" dirty="0">
                <a:effectLst/>
                <a:latin typeface="Arial" panose="020B0604020202020204" pitchFamily="34" charset="0"/>
                <a:ea typeface="Times New Roman" panose="02020603050405020304" pitchFamily="18" charset="0"/>
                <a:cs typeface="Arial" panose="020B0604020202020204" pitchFamily="34" charset="0"/>
              </a:rPr>
              <a:t>قدر به معنای اندازه‌گیری دقیق و پیش‌بینی همه‌چیز است. خداوند برای هر موجود و هر رویداد مقداری تعیین کرده است که به بهترین نحو با حکمت و علم بی‌پایان او همخوانی دارد. این اندازه‌گیری شامل تمام جزئیات زندگی از تولد تا مرگ است</a:t>
            </a:r>
            <a:r>
              <a:rPr lang="en-US" sz="2800" dirty="0">
                <a:effectLst/>
                <a:latin typeface="Arial" panose="020B0604020202020204" pitchFamily="34" charset="0"/>
                <a:ea typeface="Times New Roman" panose="02020603050405020304" pitchFamily="18" charset="0"/>
                <a:cs typeface="Arial" panose="020B0604020202020204" pitchFamily="34" charset="0"/>
              </a:rPr>
              <a:t>.</a:t>
            </a:r>
          </a:p>
          <a:p>
            <a:pPr marL="0" indent="0" algn="r">
              <a:buNone/>
            </a:pPr>
            <a:endParaRPr lang="en-US" dirty="0"/>
          </a:p>
        </p:txBody>
      </p:sp>
    </p:spTree>
    <p:extLst>
      <p:ext uri="{BB962C8B-B14F-4D97-AF65-F5344CB8AC3E}">
        <p14:creationId xmlns:p14="http://schemas.microsoft.com/office/powerpoint/2010/main" val="2236595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7FC18-CE40-4CDB-A027-75530A54DAC0}"/>
              </a:ext>
            </a:extLst>
          </p:cNvPr>
          <p:cNvSpPr>
            <a:spLocks noGrp="1"/>
          </p:cNvSpPr>
          <p:nvPr>
            <p:ph type="title"/>
          </p:nvPr>
        </p:nvSpPr>
        <p:spPr>
          <a:xfrm>
            <a:off x="616016" y="113971"/>
            <a:ext cx="11271183" cy="800429"/>
          </a:xfrm>
        </p:spPr>
        <p:txBody>
          <a:bodyPr/>
          <a:lstStyle/>
          <a:p>
            <a:endParaRPr lang="en-US" dirty="0"/>
          </a:p>
        </p:txBody>
      </p:sp>
      <p:sp>
        <p:nvSpPr>
          <p:cNvPr id="3" name="Content Placeholder 2">
            <a:extLst>
              <a:ext uri="{FF2B5EF4-FFF2-40B4-BE49-F238E27FC236}">
                <a16:creationId xmlns:a16="http://schemas.microsoft.com/office/drawing/2014/main" id="{A5E429E9-3662-4DDF-B848-A0042311A09E}"/>
              </a:ext>
            </a:extLst>
          </p:cNvPr>
          <p:cNvSpPr>
            <a:spLocks noGrp="1"/>
          </p:cNvSpPr>
          <p:nvPr>
            <p:ph idx="1"/>
          </p:nvPr>
        </p:nvSpPr>
        <p:spPr>
          <a:xfrm>
            <a:off x="481263" y="1087655"/>
            <a:ext cx="11550316" cy="5428648"/>
          </a:xfrm>
        </p:spPr>
        <p:txBody>
          <a:bodyPr>
            <a:normAutofit/>
          </a:bodyPr>
          <a:lstStyle/>
          <a:p>
            <a:pPr marL="0" marR="0" indent="0" algn="justLow" rtl="1">
              <a:buNone/>
            </a:pPr>
            <a:r>
              <a:rPr lang="ar-SA" dirty="0">
                <a:effectLst/>
                <a:latin typeface="Arial" panose="020B0604020202020204" pitchFamily="34" charset="0"/>
                <a:ea typeface="Times New Roman" panose="02020603050405020304" pitchFamily="18" charset="0"/>
                <a:cs typeface="Arial" panose="020B0604020202020204" pitchFamily="34" charset="0"/>
              </a:rPr>
              <a:t>ایمان به قضا و قدر به این معناست که مسلمانان باور دارند که خداوند پیش از آنکه جهان خلق شود، همه چیز را در کتاب محفوظ خود تقدیر کرده است. این تقدیر شامل تمام رویدادهای جهان و زندگی هر فرد می‌شود. انسان‌ها نمی‌توانند از تقدیر الهی فرار کنند، اما می‌توانند با تلاش و کوشش در مسیر درست، در برابر مشکلات ایستادگی کنند</a:t>
            </a:r>
            <a:r>
              <a:rPr lang="en-US" dirty="0">
                <a:effectLst/>
                <a:latin typeface="Arial" panose="020B0604020202020204" pitchFamily="34" charset="0"/>
                <a:ea typeface="Times New Roman" panose="02020603050405020304" pitchFamily="18" charset="0"/>
                <a:cs typeface="Arial" panose="020B0604020202020204" pitchFamily="34" charset="0"/>
              </a:rPr>
              <a:t>.</a:t>
            </a:r>
          </a:p>
          <a:p>
            <a:pPr marL="0" marR="0" indent="0" algn="justLow" rtl="1">
              <a:buNone/>
            </a:pPr>
            <a:r>
              <a:rPr lang="ar-SA" dirty="0">
                <a:effectLst/>
                <a:latin typeface="Arial" panose="020B0604020202020204" pitchFamily="34" charset="0"/>
                <a:ea typeface="Times New Roman" panose="02020603050405020304" pitchFamily="18" charset="0"/>
                <a:cs typeface="Arial" panose="020B0604020202020204" pitchFamily="34" charset="0"/>
              </a:rPr>
              <a:t>در حقیقت، ایمان به قضا و قدر ترکیبی از دو امر است</a:t>
            </a:r>
            <a:r>
              <a:rPr lang="en-US" dirty="0">
                <a:effectLst/>
                <a:latin typeface="Arial" panose="020B0604020202020204" pitchFamily="34" charset="0"/>
                <a:ea typeface="Times New Roman" panose="02020603050405020304" pitchFamily="18" charset="0"/>
                <a:cs typeface="Arial" panose="020B0604020202020204" pitchFamily="34" charset="0"/>
              </a:rPr>
              <a:t>:</a:t>
            </a:r>
          </a:p>
          <a:p>
            <a:pPr marL="0" marR="0" lvl="0" indent="0" algn="justLow" rtl="1">
              <a:lnSpc>
                <a:spcPct val="107000"/>
              </a:lnSpc>
              <a:spcBef>
                <a:spcPts val="0"/>
              </a:spcBef>
              <a:spcAft>
                <a:spcPts val="800"/>
              </a:spcAft>
              <a:buNone/>
              <a:tabLst>
                <a:tab pos="457200" algn="l"/>
              </a:tabLst>
            </a:pPr>
            <a:r>
              <a:rPr lang="ar-SA" b="1" dirty="0">
                <a:effectLst/>
                <a:latin typeface="Arial" panose="020B0604020202020204" pitchFamily="34" charset="0"/>
                <a:ea typeface="Calibri" panose="020F0502020204030204" pitchFamily="34" charset="0"/>
                <a:cs typeface="Arial" panose="020B0604020202020204" pitchFamily="34" charset="0"/>
              </a:rPr>
              <a:t>رؤیت حکمت خداوند</a:t>
            </a:r>
            <a:r>
              <a:rPr lang="en-US" dirty="0">
                <a:effectLst/>
                <a:latin typeface="Arial" panose="020B0604020202020204" pitchFamily="34" charset="0"/>
                <a:ea typeface="Calibri" panose="020F0502020204030204" pitchFamily="34" charset="0"/>
                <a:cs typeface="Arial" panose="020B0604020202020204" pitchFamily="34" charset="0"/>
              </a:rPr>
              <a:t>: </a:t>
            </a:r>
            <a:r>
              <a:rPr lang="ar-SA" dirty="0">
                <a:effectLst/>
                <a:latin typeface="Arial" panose="020B0604020202020204" pitchFamily="34" charset="0"/>
                <a:ea typeface="Calibri" panose="020F0502020204030204" pitchFamily="34" charset="0"/>
                <a:cs typeface="Arial" panose="020B0604020202020204" pitchFamily="34" charset="0"/>
              </a:rPr>
              <a:t>یعنی انسان باید باور کند که همه چیز تحت تدبیر و حکمت خداوند است و هر رویداد دارای دلیلی منطقی است، حتی اگر در ابتدا به نظر نرسد</a:t>
            </a:r>
            <a:r>
              <a:rPr lang="en-US" dirty="0">
                <a:effectLst/>
                <a:latin typeface="Arial" panose="020B0604020202020204" pitchFamily="34" charset="0"/>
                <a:ea typeface="Calibri" panose="020F0502020204030204" pitchFamily="34" charset="0"/>
                <a:cs typeface="Arial" panose="020B0604020202020204" pitchFamily="34" charset="0"/>
              </a:rPr>
              <a:t>.</a:t>
            </a:r>
          </a:p>
          <a:p>
            <a:pPr marL="0" marR="0" lvl="0" indent="0" algn="justLow" rtl="1">
              <a:lnSpc>
                <a:spcPct val="107000"/>
              </a:lnSpc>
              <a:spcBef>
                <a:spcPts val="0"/>
              </a:spcBef>
              <a:spcAft>
                <a:spcPts val="800"/>
              </a:spcAft>
              <a:buNone/>
              <a:tabLst>
                <a:tab pos="457200" algn="l"/>
              </a:tabLst>
            </a:pPr>
            <a:r>
              <a:rPr lang="ar-SA" b="1" dirty="0">
                <a:effectLst/>
                <a:latin typeface="Arial" panose="020B0604020202020204" pitchFamily="34" charset="0"/>
                <a:ea typeface="Calibri" panose="020F0502020204030204" pitchFamily="34" charset="0"/>
                <a:cs typeface="Arial" panose="020B0604020202020204" pitchFamily="34" charset="0"/>
              </a:rPr>
              <a:t>اعتماد به اراده الهی</a:t>
            </a:r>
            <a:r>
              <a:rPr lang="en-US" dirty="0">
                <a:effectLst/>
                <a:latin typeface="Arial" panose="020B0604020202020204" pitchFamily="34" charset="0"/>
                <a:ea typeface="Calibri" panose="020F0502020204030204" pitchFamily="34" charset="0"/>
                <a:cs typeface="Arial" panose="020B0604020202020204" pitchFamily="34" charset="0"/>
              </a:rPr>
              <a:t>: </a:t>
            </a:r>
            <a:r>
              <a:rPr lang="ar-SA" dirty="0">
                <a:effectLst/>
                <a:latin typeface="Arial" panose="020B0604020202020204" pitchFamily="34" charset="0"/>
                <a:ea typeface="Calibri" panose="020F0502020204030204" pitchFamily="34" charset="0"/>
                <a:cs typeface="Arial" panose="020B0604020202020204" pitchFamily="34" charset="0"/>
              </a:rPr>
              <a:t>یعنی انسان باید در تمام شرایط زندگی، اعم از خوشی یا سختی، به مشیت خداوند ایمان داشته باشد و از او بخواهد که او را در مسیر درست هدایت کند</a:t>
            </a:r>
            <a:r>
              <a:rPr lang="en-US" dirty="0">
                <a:effectLst/>
                <a:latin typeface="Arial" panose="020B0604020202020204" pitchFamily="34" charset="0"/>
                <a:ea typeface="Calibri" panose="020F0502020204030204" pitchFamily="34" charset="0"/>
                <a:cs typeface="Arial" panose="020B0604020202020204" pitchFamily="34" charset="0"/>
              </a:rPr>
              <a:t>.</a:t>
            </a:r>
          </a:p>
          <a:p>
            <a:pPr marL="0" marR="0" indent="0" algn="justLow" rtl="1">
              <a:lnSpc>
                <a:spcPct val="107000"/>
              </a:lnSpc>
              <a:spcBef>
                <a:spcPts val="0"/>
              </a:spcBef>
              <a:spcAft>
                <a:spcPts val="800"/>
              </a:spcAft>
              <a:buNone/>
            </a:pPr>
            <a:r>
              <a:rPr lang="ar-SA" dirty="0">
                <a:effectLst/>
                <a:latin typeface="Arial" panose="020B0604020202020204" pitchFamily="34" charset="0"/>
                <a:ea typeface="Times New Roman" panose="02020603050405020304" pitchFamily="18" charset="0"/>
                <a:cs typeface="Arial" panose="020B0604020202020204" pitchFamily="34" charset="0"/>
              </a:rPr>
              <a:t>الله متعال می فرماید ( </a:t>
            </a:r>
            <a:r>
              <a:rPr lang="ar-SA" i="1" dirty="0">
                <a:effectLst/>
                <a:latin typeface="Arial" panose="020B0604020202020204" pitchFamily="34" charset="0"/>
                <a:ea typeface="Times New Roman" panose="02020603050405020304" pitchFamily="18" charset="0"/>
                <a:cs typeface="Arial" panose="020B0604020202020204" pitchFamily="34" charset="0"/>
              </a:rPr>
              <a:t>مَا أَصَابَ مِن مُّصِيبَةٍ إِلَّا بِإِذْنِ اللَّهِ وَمَن يُؤْمِنْ بِاللَّهِ يَهْدِ قَلْبَهُ وَاللَّهُ بِكُلِّ شَيْءٍ عَلِيمٌ)</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0" algn="justLow" rtl="1">
              <a:lnSpc>
                <a:spcPct val="107000"/>
              </a:lnSpc>
              <a:spcBef>
                <a:spcPts val="0"/>
              </a:spcBef>
              <a:spcAft>
                <a:spcPts val="800"/>
              </a:spcAft>
              <a:buNone/>
            </a:pPr>
            <a:r>
              <a:rPr lang="ar-SA" b="1" dirty="0">
                <a:effectLst/>
                <a:latin typeface="Arial" panose="020B0604020202020204" pitchFamily="34" charset="0"/>
                <a:ea typeface="Times New Roman" panose="02020603050405020304" pitchFamily="18" charset="0"/>
                <a:cs typeface="Arial" panose="020B0604020202020204" pitchFamily="34" charset="0"/>
              </a:rPr>
              <a:t>ترجمه</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ar-SA" dirty="0">
                <a:effectLst/>
                <a:latin typeface="Arial" panose="020B0604020202020204" pitchFamily="34" charset="0"/>
                <a:ea typeface="Times New Roman" panose="02020603050405020304" pitchFamily="18" charset="0"/>
                <a:cs typeface="Arial" panose="020B0604020202020204" pitchFamily="34" charset="0"/>
              </a:rPr>
              <a:t>هیچ مصیبتی به انسان نمی‌رسد مگر به اذن خداوند، و هر که به خدا ایمان بیاورد، خداوند قلبش را هدایت می‌کند و خداوند بر هر چیزی داناست</a:t>
            </a:r>
            <a:r>
              <a:rPr lang="en-US" dirty="0">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0" algn="r" rtl="1">
              <a:buNone/>
            </a:pPr>
            <a:r>
              <a:rPr lang="ar-SA" dirty="0">
                <a:effectLst/>
                <a:latin typeface="Arial" panose="020B0604020202020204" pitchFamily="34" charset="0"/>
                <a:ea typeface="Times New Roman" panose="02020603050405020304" pitchFamily="18" charset="0"/>
                <a:cs typeface="Arial" panose="020B0604020202020204" pitchFamily="34" charset="0"/>
              </a:rPr>
              <a:t>ایمان به قضا و قدر به این معنا نیست که انسان باید در برابر مشکلات و سختی‌ها دست روی دست بگذارد و هیچ تلاشی نکند. بلکه انسان باید تلاش و کوشش خود را در مسیر زندگی انجام دهد و در عین حال به خداوند اعتماد کند که نتیجه نهایی مطابق با حکمت و تقدیر الهی خواهد بود</a:t>
            </a:r>
            <a:r>
              <a:rPr lang="en-US" dirty="0">
                <a:effectLst/>
                <a:latin typeface="Arial" panose="020B0604020202020204" pitchFamily="34" charset="0"/>
                <a:ea typeface="Times New Roman" panose="02020603050405020304" pitchFamily="18" charset="0"/>
                <a:cs typeface="Arial" panose="020B0604020202020204" pitchFamily="34" charset="0"/>
              </a:rPr>
              <a:t>.</a:t>
            </a:r>
          </a:p>
          <a:p>
            <a:pPr marL="0" marR="0" indent="0" algn="r" rtl="1">
              <a:buNone/>
            </a:pPr>
            <a:r>
              <a:rPr lang="ar-SA" dirty="0">
                <a:effectLst/>
                <a:latin typeface="Arial" panose="020B0604020202020204" pitchFamily="34" charset="0"/>
                <a:ea typeface="Times New Roman" panose="02020603050405020304" pitchFamily="18" charset="0"/>
                <a:cs typeface="Arial" panose="020B0604020202020204" pitchFamily="34" charset="0"/>
              </a:rPr>
              <a:t>برای مثال، اگر کسی در بیماری یا سختی قرار گیرد، باید تمام تلاش خود را برای درمان یا حل مشکل به کار گیرد، اما باید بداند که نتیجه نهایی به اراده خداوند بستگی دارد</a:t>
            </a:r>
            <a:r>
              <a:rPr lang="en-US" dirty="0">
                <a:effectLst/>
                <a:latin typeface="Arial" panose="020B0604020202020204" pitchFamily="34" charset="0"/>
                <a:ea typeface="Times New Roman" panose="02020603050405020304" pitchFamily="18" charset="0"/>
                <a:cs typeface="Arial" panose="020B0604020202020204" pitchFamily="34" charset="0"/>
              </a:rPr>
              <a:t>.</a:t>
            </a:r>
          </a:p>
          <a:p>
            <a:endParaRPr lang="en-US" dirty="0"/>
          </a:p>
        </p:txBody>
      </p:sp>
    </p:spTree>
    <p:extLst>
      <p:ext uri="{BB962C8B-B14F-4D97-AF65-F5344CB8AC3E}">
        <p14:creationId xmlns:p14="http://schemas.microsoft.com/office/powerpoint/2010/main" val="4262739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6E0489-5A77-44F9-B5FC-28A39AF62BB9}"/>
              </a:ext>
            </a:extLst>
          </p:cNvPr>
          <p:cNvSpPr>
            <a:spLocks noGrp="1"/>
          </p:cNvSpPr>
          <p:nvPr>
            <p:ph idx="1"/>
          </p:nvPr>
        </p:nvSpPr>
        <p:spPr>
          <a:xfrm>
            <a:off x="1039527" y="770021"/>
            <a:ext cx="10684043" cy="5553777"/>
          </a:xfrm>
        </p:spPr>
        <p:txBody>
          <a:bodyPr/>
          <a:lstStyle/>
          <a:p>
            <a:pPr marL="0" marR="0" indent="0" algn="r" rtl="1">
              <a:buNone/>
            </a:pPr>
            <a:r>
              <a:rPr lang="ar-SA" sz="2800" dirty="0">
                <a:effectLst/>
                <a:latin typeface="Arial" panose="020B0604020202020204" pitchFamily="34" charset="0"/>
                <a:ea typeface="Times New Roman" panose="02020603050405020304" pitchFamily="18" charset="0"/>
                <a:cs typeface="Arial" panose="020B0604020202020204" pitchFamily="34" charset="0"/>
              </a:rPr>
              <a:t>جبریه بر این باور بودند که انسان‌ها </a:t>
            </a:r>
            <a:r>
              <a:rPr lang="ar-SA" sz="2800" b="1" dirty="0">
                <a:effectLst/>
                <a:latin typeface="Arial" panose="020B0604020202020204" pitchFamily="34" charset="0"/>
                <a:ea typeface="Times New Roman" panose="02020603050405020304" pitchFamily="18" charset="0"/>
                <a:cs typeface="Arial" panose="020B0604020202020204" pitchFamily="34" charset="0"/>
              </a:rPr>
              <a:t>هیچ‌گونه اختیاری</a:t>
            </a:r>
            <a:r>
              <a:rPr lang="ar-SA" sz="2800" dirty="0">
                <a:effectLst/>
                <a:latin typeface="Arial" panose="020B0604020202020204" pitchFamily="34" charset="0"/>
                <a:ea typeface="Times New Roman" panose="02020603050405020304" pitchFamily="18" charset="0"/>
                <a:cs typeface="Arial" panose="020B0604020202020204" pitchFamily="34" charset="0"/>
              </a:rPr>
              <a:t> در اعمال خود ندارند و همه چیز تحت سلطه و اراده خداوند است. آن‌ها معتقد بودند که تمام حوادث و اعمال انسان‌ها </a:t>
            </a:r>
            <a:r>
              <a:rPr lang="ar-SA" sz="2800" b="1" dirty="0">
                <a:effectLst/>
                <a:latin typeface="Arial" panose="020B0604020202020204" pitchFamily="34" charset="0"/>
                <a:ea typeface="Times New Roman" panose="02020603050405020304" pitchFamily="18" charset="0"/>
                <a:cs typeface="Arial" panose="020B0604020202020204" pitchFamily="34" charset="0"/>
              </a:rPr>
              <a:t>مقدّر و از پیش تعیین‌شده</a:t>
            </a:r>
            <a:r>
              <a:rPr lang="ar-SA" sz="2800" dirty="0">
                <a:effectLst/>
                <a:latin typeface="Arial" panose="020B0604020202020204" pitchFamily="34" charset="0"/>
                <a:ea typeface="Times New Roman" panose="02020603050405020304" pitchFamily="18" charset="0"/>
                <a:cs typeface="Arial" panose="020B0604020202020204" pitchFamily="34" charset="0"/>
              </a:rPr>
              <a:t> هستند و انسان‌ها به صورت جبری مجبور به انجام آن‌ها هستند</a:t>
            </a:r>
            <a:r>
              <a:rPr lang="en-US" sz="2800" dirty="0">
                <a:effectLst/>
                <a:latin typeface="Arial" panose="020B0604020202020204" pitchFamily="34" charset="0"/>
                <a:ea typeface="Times New Roman" panose="02020603050405020304" pitchFamily="18" charset="0"/>
                <a:cs typeface="Arial" panose="020B0604020202020204" pitchFamily="34" charset="0"/>
              </a:rPr>
              <a:t>.</a:t>
            </a:r>
          </a:p>
          <a:p>
            <a:pPr marL="0" marR="0" indent="0" algn="r" rtl="1">
              <a:buNone/>
            </a:pPr>
            <a:r>
              <a:rPr lang="ar-SA" sz="2800" dirty="0">
                <a:effectLst/>
                <a:latin typeface="Arial" panose="020B0604020202020204" pitchFamily="34" charset="0"/>
                <a:ea typeface="Times New Roman" panose="02020603050405020304" pitchFamily="18" charset="0"/>
                <a:cs typeface="Arial" panose="020B0604020202020204" pitchFamily="34" charset="0"/>
              </a:rPr>
              <a:t>معتزله بر این باور بودند که انسان‌ها در تمام امور خود دارای </a:t>
            </a:r>
            <a:r>
              <a:rPr lang="ar-SA" sz="2800" b="1" dirty="0">
                <a:effectLst/>
                <a:latin typeface="Arial" panose="020B0604020202020204" pitchFamily="34" charset="0"/>
                <a:ea typeface="Times New Roman" panose="02020603050405020304" pitchFamily="18" charset="0"/>
                <a:cs typeface="Arial" panose="020B0604020202020204" pitchFamily="34" charset="0"/>
              </a:rPr>
              <a:t>اختیار کامل</a:t>
            </a:r>
            <a:r>
              <a:rPr lang="ar-SA" sz="2800" dirty="0">
                <a:effectLst/>
                <a:latin typeface="Arial" panose="020B0604020202020204" pitchFamily="34" charset="0"/>
                <a:ea typeface="Times New Roman" panose="02020603050405020304" pitchFamily="18" charset="0"/>
                <a:cs typeface="Arial" panose="020B0604020202020204" pitchFamily="34" charset="0"/>
              </a:rPr>
              <a:t> هستند و هیچ‌گونه دخالت یا تقدیر از سوی خداوند در اعمال انسان‌ها وجود ندارد. در نتیجه، آنان به </a:t>
            </a:r>
            <a:r>
              <a:rPr lang="ar-SA" sz="2800" b="1" dirty="0">
                <a:effectLst/>
                <a:latin typeface="Arial" panose="020B0604020202020204" pitchFamily="34" charset="0"/>
                <a:ea typeface="Times New Roman" panose="02020603050405020304" pitchFamily="18" charset="0"/>
                <a:cs typeface="Arial" panose="020B0604020202020204" pitchFamily="34" charset="0"/>
              </a:rPr>
              <a:t>قضا و قدر</a:t>
            </a:r>
            <a:r>
              <a:rPr lang="ar-SA" sz="2800" dirty="0">
                <a:effectLst/>
                <a:latin typeface="Arial" panose="020B0604020202020204" pitchFamily="34" charset="0"/>
                <a:ea typeface="Times New Roman" panose="02020603050405020304" pitchFamily="18" charset="0"/>
                <a:cs typeface="Arial" panose="020B0604020202020204" pitchFamily="34" charset="0"/>
              </a:rPr>
              <a:t> به معنای تقدیر از پیش تعیین‌شده اعتقاد نداشتند و معتقد بودند که انسان‌ها خود مسئول تمام اعمال خود هستند</a:t>
            </a:r>
            <a:r>
              <a:rPr lang="en-US" sz="2800" dirty="0">
                <a:effectLst/>
                <a:latin typeface="Arial" panose="020B0604020202020204" pitchFamily="34" charset="0"/>
                <a:ea typeface="Times New Roman" panose="02020603050405020304" pitchFamily="18" charset="0"/>
                <a:cs typeface="Arial" panose="020B0604020202020204" pitchFamily="34" charset="0"/>
              </a:rPr>
              <a:t>.</a:t>
            </a:r>
          </a:p>
          <a:p>
            <a:pPr marL="0" marR="0" indent="0" algn="r" rtl="1">
              <a:buNone/>
            </a:pPr>
            <a:r>
              <a:rPr lang="ar-SA" sz="2800" dirty="0">
                <a:effectLst/>
                <a:latin typeface="Arial" panose="020B0604020202020204" pitchFamily="34" charset="0"/>
                <a:ea typeface="Times New Roman" panose="02020603050405020304" pitchFamily="18" charset="0"/>
                <a:cs typeface="Arial" panose="020B0604020202020204" pitchFamily="34" charset="0"/>
              </a:rPr>
              <a:t>در حالیکه ناقص بودن هر دو عقیده بسیار واضح است و اهل سنت و الجماعت به آن رد نموده و ذکر نموده اند که </a:t>
            </a:r>
            <a:r>
              <a:rPr lang="ar-SA" sz="2800" b="1" dirty="0">
                <a:effectLst/>
                <a:latin typeface="Arial" panose="020B0604020202020204" pitchFamily="34" charset="0"/>
                <a:ea typeface="Times New Roman" panose="02020603050405020304" pitchFamily="18" charset="0"/>
                <a:cs typeface="Arial" panose="020B0604020202020204" pitchFamily="34" charset="0"/>
              </a:rPr>
              <a:t>توافقی میان اختیار انسان و قضا و قدر الهی</a:t>
            </a:r>
            <a:r>
              <a:rPr lang="ar-SA" sz="2800" dirty="0">
                <a:effectLst/>
                <a:latin typeface="Arial" panose="020B0604020202020204" pitchFamily="34" charset="0"/>
                <a:ea typeface="Times New Roman" panose="02020603050405020304" pitchFamily="18" charset="0"/>
                <a:cs typeface="Arial" panose="020B0604020202020204" pitchFamily="34" charset="0"/>
              </a:rPr>
              <a:t> دارند. انسان‌ها </a:t>
            </a:r>
            <a:r>
              <a:rPr lang="ar-SA" sz="2800" b="1" dirty="0">
                <a:effectLst/>
                <a:latin typeface="Arial" panose="020B0604020202020204" pitchFamily="34" charset="0"/>
                <a:ea typeface="Times New Roman" panose="02020603050405020304" pitchFamily="18" charset="0"/>
                <a:cs typeface="Arial" panose="020B0604020202020204" pitchFamily="34" charset="0"/>
              </a:rPr>
              <a:t>اختیار دارند</a:t>
            </a:r>
            <a:r>
              <a:rPr lang="ar-SA" sz="2800" dirty="0">
                <a:effectLst/>
                <a:latin typeface="Arial" panose="020B0604020202020204" pitchFamily="34" charset="0"/>
                <a:ea typeface="Times New Roman" panose="02020603050405020304" pitchFamily="18" charset="0"/>
                <a:cs typeface="Arial" panose="020B0604020202020204" pitchFamily="34" charset="0"/>
              </a:rPr>
              <a:t> و مسئول اعمال خود هستند، ولی همه‌چیز تحت تقدیر و مشیت خداوند قرار دارد</a:t>
            </a:r>
            <a:r>
              <a:rPr lang="en-US" sz="2800" dirty="0">
                <a:effectLst/>
                <a:latin typeface="Arial" panose="020B0604020202020204" pitchFamily="34" charset="0"/>
                <a:ea typeface="Times New Roman" panose="02020603050405020304" pitchFamily="18" charset="0"/>
                <a:cs typeface="Arial" panose="020B0604020202020204" pitchFamily="34" charset="0"/>
              </a:rPr>
              <a:t>.</a:t>
            </a:r>
          </a:p>
          <a:p>
            <a:endParaRPr lang="en-US" dirty="0"/>
          </a:p>
        </p:txBody>
      </p:sp>
    </p:spTree>
    <p:extLst>
      <p:ext uri="{BB962C8B-B14F-4D97-AF65-F5344CB8AC3E}">
        <p14:creationId xmlns:p14="http://schemas.microsoft.com/office/powerpoint/2010/main" val="3324517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509" y="624110"/>
            <a:ext cx="10256104" cy="1134352"/>
          </a:xfrm>
        </p:spPr>
        <p:txBody>
          <a:bodyPr>
            <a:normAutofit/>
          </a:bodyPr>
          <a:lstStyle/>
          <a:p>
            <a:pPr algn="ctr"/>
            <a:r>
              <a:rPr lang="prs-AF" sz="4000" b="1" dirty="0">
                <a:latin typeface="Arial" panose="020B0604020202020204" pitchFamily="34" charset="0"/>
                <a:cs typeface="Arial" panose="020B0604020202020204" pitchFamily="34" charset="0"/>
              </a:rPr>
              <a:t>مقدمه</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86963" y="1758461"/>
            <a:ext cx="10317650" cy="4624753"/>
          </a:xfrm>
        </p:spPr>
        <p:txBody>
          <a:bodyPr>
            <a:noAutofit/>
          </a:bodyPr>
          <a:lstStyle/>
          <a:p>
            <a:pPr marL="0" indent="0" algn="just" rtl="1">
              <a:buNone/>
            </a:pPr>
            <a:r>
              <a:rPr lang="ar-SA" sz="3600" dirty="0">
                <a:latin typeface="Arial" panose="020B0604020202020204" pitchFamily="34" charset="0"/>
                <a:cs typeface="Arial" panose="020B0604020202020204" pitchFamily="34" charset="0"/>
              </a:rPr>
              <a:t>ایمان یکی از مهمترین اصول دین اسلام است که اساس اعتقاد مسلمانان را تشکیل می‌دهد. ایمان، حقیقتی قلبی است که بر مبنای تصدیق با قلب، اقرار با زبان و عمل به مقتضای آن شکل می‌گیرد. ایمان صحیح باعث سعادت دنیا و آخرت می‌شود و بدون آن، هیچ عملی مورد قبول خداوند قرار نمی‌گیرد. در قرآن کریم و احادیث نبوی، بارها به اهمیت ایمان تأکید شده و آن را شرط اساسی برای ورود به بهشت دانسته‌اند</a:t>
            </a:r>
            <a:r>
              <a:rPr 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9156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893" y="448263"/>
            <a:ext cx="10506808" cy="1028844"/>
          </a:xfrm>
        </p:spPr>
        <p:txBody>
          <a:bodyPr>
            <a:normAutofit/>
          </a:bodyPr>
          <a:lstStyle/>
          <a:p>
            <a:pPr algn="ctr"/>
            <a:r>
              <a:rPr lang="prs-AF" sz="4000" b="1" dirty="0">
                <a:latin typeface="Arial" panose="020B0604020202020204" pitchFamily="34" charset="0"/>
                <a:cs typeface="Arial" panose="020B0604020202020204" pitchFamily="34" charset="0"/>
              </a:rPr>
              <a:t>ایمان</a:t>
            </a:r>
            <a:endParaRPr lang="en-US" sz="4000" b="1" dirty="0">
              <a:latin typeface="Arial" panose="020B0604020202020204" pitchFamily="34" charset="0"/>
              <a:cs typeface="Arial" panose="020B0604020202020204" pitchFamily="34" charset="0"/>
            </a:endParaRPr>
          </a:p>
        </p:txBody>
      </p:sp>
      <p:pic>
        <p:nvPicPr>
          <p:cNvPr id="2050" name="Picture 2" descr="🔥 [100+] Christian Faith Wallpapers | WallpaperSafar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8553" y="1134209"/>
            <a:ext cx="10506808" cy="548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499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630" y="166912"/>
            <a:ext cx="8704385" cy="967298"/>
          </a:xfrm>
        </p:spPr>
        <p:txBody>
          <a:bodyPr>
            <a:normAutofit/>
          </a:bodyPr>
          <a:lstStyle/>
          <a:p>
            <a:pPr algn="ctr"/>
            <a:r>
              <a:rPr lang="prs-AF" sz="4800" dirty="0">
                <a:solidFill>
                  <a:srgbClr val="FF0000"/>
                </a:solidFill>
                <a:latin typeface="ایمArial"/>
                <a:cs typeface="Arial" panose="020B0604020202020204" pitchFamily="34" charset="0"/>
              </a:rPr>
              <a:t>تعریف ایمان</a:t>
            </a:r>
            <a:endParaRPr lang="en-US" sz="4800" dirty="0">
              <a:solidFill>
                <a:srgbClr val="FF0000"/>
              </a:solidFill>
              <a:latin typeface="ایمArial"/>
              <a:cs typeface="Arial" panose="020B0604020202020204" pitchFamily="34" charset="0"/>
            </a:endParaRPr>
          </a:p>
        </p:txBody>
      </p:sp>
      <p:sp>
        <p:nvSpPr>
          <p:cNvPr id="6" name="Content Placeholder 5"/>
          <p:cNvSpPr>
            <a:spLocks noGrp="1"/>
          </p:cNvSpPr>
          <p:nvPr>
            <p:ph idx="1"/>
          </p:nvPr>
        </p:nvSpPr>
        <p:spPr>
          <a:xfrm>
            <a:off x="1134207" y="1292469"/>
            <a:ext cx="10176974" cy="5890846"/>
          </a:xfrm>
        </p:spPr>
        <p:txBody>
          <a:bodyPr>
            <a:noAutofit/>
          </a:bodyPr>
          <a:lstStyle/>
          <a:p>
            <a:pPr marL="0" indent="0" algn="just" rtl="1">
              <a:buNone/>
            </a:pPr>
            <a:r>
              <a:rPr lang="ar-SA" sz="2400" b="1" dirty="0">
                <a:latin typeface="Arial" panose="020B0604020202020204" pitchFamily="34" charset="0"/>
                <a:cs typeface="Arial" panose="020B0604020202020204" pitchFamily="34" charset="0"/>
              </a:rPr>
              <a:t>ایمان در لغت</a:t>
            </a:r>
            <a:r>
              <a:rPr lang="en-US" sz="2400" dirty="0">
                <a:latin typeface="Arial" panose="020B0604020202020204" pitchFamily="34" charset="0"/>
                <a:cs typeface="Arial" panose="020B0604020202020204" pitchFamily="34" charset="0"/>
              </a:rPr>
              <a:t>: </a:t>
            </a:r>
            <a:r>
              <a:rPr lang="ar-SA" sz="2400" dirty="0">
                <a:latin typeface="Arial" panose="020B0604020202020204" pitchFamily="34" charset="0"/>
                <a:cs typeface="Arial" panose="020B0604020202020204" pitchFamily="34" charset="0"/>
              </a:rPr>
              <a:t>ایمان از ریشه‌ی عربی "أمن" گرفته شده است که به معنای تصدیق، باور و اطمینان است. یعنی فرد به چیزی چنان باور داشته باشد که در دل خود احساس امنیت و اطمینان کند</a:t>
            </a:r>
            <a:r>
              <a:rPr lang="en-US" sz="2400" dirty="0">
                <a:latin typeface="Arial" panose="020B0604020202020204" pitchFamily="34" charset="0"/>
                <a:cs typeface="Arial" panose="020B0604020202020204" pitchFamily="34" charset="0"/>
              </a:rPr>
              <a:t>.</a:t>
            </a:r>
          </a:p>
          <a:p>
            <a:pPr marL="0" indent="0" algn="just" rtl="1">
              <a:buNone/>
            </a:pPr>
            <a:r>
              <a:rPr lang="ar-SA" sz="2400" b="1" dirty="0">
                <a:latin typeface="Arial" panose="020B0604020202020204" pitchFamily="34" charset="0"/>
                <a:cs typeface="Arial" panose="020B0604020202020204" pitchFamily="34" charset="0"/>
              </a:rPr>
              <a:t>ایمان در اصطلاح شرعی</a:t>
            </a:r>
            <a:r>
              <a:rPr lang="en-US" sz="2400" dirty="0">
                <a:latin typeface="Arial" panose="020B0604020202020204" pitchFamily="34" charset="0"/>
                <a:cs typeface="Arial" panose="020B0604020202020204" pitchFamily="34" charset="0"/>
              </a:rPr>
              <a:t>: </a:t>
            </a:r>
            <a:r>
              <a:rPr lang="ar-SA" sz="2400" dirty="0">
                <a:latin typeface="Arial" panose="020B0604020202020204" pitchFamily="34" charset="0"/>
                <a:cs typeface="Arial" panose="020B0604020202020204" pitchFamily="34" charset="0"/>
              </a:rPr>
              <a:t>ایمان یعنی تصدیق قلبی، اقرار زبانی و عمل به مقتضای هر آنچه که پیامبر اسلام ﷺ از جانب الله تعالی آورده‌اند</a:t>
            </a:r>
            <a:r>
              <a:rPr lang="en-US" sz="2400" dirty="0">
                <a:latin typeface="Arial" panose="020B0604020202020204" pitchFamily="34" charset="0"/>
                <a:cs typeface="Arial" panose="020B0604020202020204" pitchFamily="34" charset="0"/>
              </a:rPr>
              <a:t>.</a:t>
            </a:r>
            <a:r>
              <a:rPr lang="prs-AF" sz="2400" dirty="0">
                <a:latin typeface="Arial" panose="020B0604020202020204" pitchFamily="34" charset="0"/>
                <a:cs typeface="Arial" panose="020B0604020202020204" pitchFamily="34" charset="0"/>
              </a:rPr>
              <a:t> </a:t>
            </a:r>
          </a:p>
          <a:p>
            <a:pPr marL="0" indent="0" algn="just" rtl="1">
              <a:buNone/>
            </a:pPr>
            <a:r>
              <a:rPr lang="ar-SA" sz="2400" dirty="0">
                <a:latin typeface="Arial" panose="020B0604020202020204" pitchFamily="34" charset="0"/>
                <a:cs typeface="Arial" panose="020B0604020202020204" pitchFamily="34" charset="0"/>
              </a:rPr>
              <a:t>رسول اکرم ﷺ فرمودند</a:t>
            </a:r>
            <a:r>
              <a:rPr lang="en-US" sz="2400" dirty="0">
                <a:latin typeface="Arial" panose="020B0604020202020204" pitchFamily="34" charset="0"/>
                <a:cs typeface="Arial" panose="020B0604020202020204" pitchFamily="34" charset="0"/>
              </a:rPr>
              <a:t>:</a:t>
            </a:r>
          </a:p>
          <a:p>
            <a:pPr marL="0" indent="0" algn="r" rtl="1">
              <a:buNone/>
            </a:pPr>
            <a:r>
              <a:rPr lang="en-US" sz="2400" dirty="0">
                <a:latin typeface="Arial" panose="020B0604020202020204" pitchFamily="34" charset="0"/>
                <a:cs typeface="Arial" panose="020B0604020202020204" pitchFamily="34" charset="0"/>
              </a:rPr>
              <a:t>"</a:t>
            </a:r>
            <a:r>
              <a:rPr lang="ar-SA" sz="2400" b="1" dirty="0">
                <a:latin typeface="Arial" panose="020B0604020202020204" pitchFamily="34" charset="0"/>
                <a:cs typeface="Arial" panose="020B0604020202020204" pitchFamily="34" charset="0"/>
              </a:rPr>
              <a:t>الإِيمَانُ بِضْعٌ وَسَبْعُونَ شُعْبَةً، فَأَفْضَلُهَا قَوْلُ: لَا إِلَهَ إِلَّا اللَّهُ، وَأَدْنَاهَا إِمَاطَةُ الأَذَى عَنِ الطَّرِيقِ، وَالْحَيَاءُ شُعْبَةٌ مِنَ الإِيمَانِ</a:t>
            </a:r>
            <a:r>
              <a:rPr lang="en-US" sz="2400" b="1"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ar-SA" sz="2400" dirty="0">
                <a:latin typeface="Arial" panose="020B0604020202020204" pitchFamily="34" charset="0"/>
                <a:cs typeface="Arial" panose="020B0604020202020204" pitchFamily="34" charset="0"/>
              </a:rPr>
              <a:t>(صحیح بخاری و مسلم)</a:t>
            </a:r>
            <a:endParaRPr lang="en-US" sz="2400" dirty="0">
              <a:latin typeface="Arial" panose="020B0604020202020204" pitchFamily="34" charset="0"/>
              <a:cs typeface="Arial" panose="020B0604020202020204" pitchFamily="34" charset="0"/>
            </a:endParaRPr>
          </a:p>
          <a:p>
            <a:pPr marL="0" indent="0" algn="r" rtl="1">
              <a:buNone/>
            </a:pPr>
            <a:r>
              <a:rPr lang="ar-SA" sz="2400" b="1" dirty="0">
                <a:latin typeface="Arial" panose="020B0604020202020204" pitchFamily="34" charset="0"/>
                <a:cs typeface="Arial" panose="020B0604020202020204" pitchFamily="34" charset="0"/>
              </a:rPr>
              <a:t>ترجمه</a:t>
            </a:r>
            <a:r>
              <a:rPr lang="en-US" sz="2400" b="1"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ar-SA" sz="2400" dirty="0">
                <a:latin typeface="Arial" panose="020B0604020202020204" pitchFamily="34" charset="0"/>
                <a:cs typeface="Arial" panose="020B0604020202020204" pitchFamily="34" charset="0"/>
              </a:rPr>
              <a:t>ایمان بیش از هفتاد شعبه دارد، بالاترین آن گفتن "لا إله إلا الله" و پایین‌ترین آن برداشتن آزار از راه است، و حیا نیز جزئی از ایمان است</a:t>
            </a:r>
            <a:endParaRPr lang="prs-AF" sz="2400" dirty="0">
              <a:latin typeface="Arial" panose="020B0604020202020204" pitchFamily="34" charset="0"/>
              <a:cs typeface="Arial" panose="020B0604020202020204" pitchFamily="34" charset="0"/>
            </a:endParaRPr>
          </a:p>
          <a:p>
            <a:pPr marL="0" indent="0" algn="just" rtl="1">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710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793" y="624110"/>
            <a:ext cx="10352820" cy="1280890"/>
          </a:xfrm>
        </p:spPr>
        <p:txBody>
          <a:bodyPr>
            <a:normAutofit/>
          </a:bodyPr>
          <a:lstStyle/>
          <a:p>
            <a:pPr algn="ctr"/>
            <a:r>
              <a:rPr lang="ar-SA" sz="4800" b="1" dirty="0">
                <a:solidFill>
                  <a:srgbClr val="FF0000"/>
                </a:solidFill>
                <a:latin typeface="Arial" panose="020B0604020202020204" pitchFamily="34" charset="0"/>
                <a:cs typeface="Arial" panose="020B0604020202020204" pitchFamily="34" charset="0"/>
              </a:rPr>
              <a:t>ارکان ایمان</a:t>
            </a:r>
            <a:endParaRPr lang="en-US" sz="4800" dirty="0">
              <a:solidFill>
                <a:srgbClr val="FF0000"/>
              </a:solidFill>
              <a:latin typeface="Arial" panose="020B0604020202020204" pitchFamily="34" charset="0"/>
              <a:cs typeface="Arial" panose="020B0604020202020204" pitchFamily="34" charset="0"/>
            </a:endParaRPr>
          </a:p>
        </p:txBody>
      </p:sp>
      <p:pic>
        <p:nvPicPr>
          <p:cNvPr id="3074" name="Picture 2" descr="أركان الإيمان Diagram | Quizle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1696" y="1661746"/>
            <a:ext cx="10133013" cy="5196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50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8361" y="1512277"/>
            <a:ext cx="10458327" cy="4343400"/>
          </a:xfrm>
        </p:spPr>
        <p:txBody>
          <a:bodyPr/>
          <a:lstStyle/>
          <a:p>
            <a:pPr marL="0" indent="0" algn="just" rtl="1">
              <a:buNone/>
            </a:pPr>
            <a:r>
              <a:rPr lang="ar-SA" sz="3200" dirty="0">
                <a:latin typeface="Arial" panose="020B0604020202020204" pitchFamily="34" charset="0"/>
                <a:cs typeface="Arial" panose="020B0604020202020204" pitchFamily="34" charset="0"/>
              </a:rPr>
              <a:t>ایمان در اسلام دارای شش رکن اساسی است که بدون آن‌ها ایمان فرد ناقص خواهد بود. این ارکان در حدیث معروف جبرئیل علیه‌السلام از زبان پیامبر اکرم ﷺ بیان شده‌اند</a:t>
            </a:r>
            <a:r>
              <a:rPr lang="en-US" sz="3200" dirty="0">
                <a:latin typeface="Arial" panose="020B0604020202020204" pitchFamily="34" charset="0"/>
                <a:cs typeface="Arial" panose="020B0604020202020204" pitchFamily="34" charset="0"/>
              </a:rPr>
              <a:t>. </a:t>
            </a:r>
          </a:p>
          <a:p>
            <a:pPr marL="0" indent="0" algn="just" rtl="1">
              <a:buNone/>
            </a:pPr>
            <a:r>
              <a:rPr lang="ar-SA" sz="3200" dirty="0">
                <a:latin typeface="Arial" panose="020B0604020202020204" pitchFamily="34" charset="0"/>
                <a:cs typeface="Arial" panose="020B0604020202020204" pitchFamily="34" charset="0"/>
              </a:rPr>
              <a:t>عَنْ عُمَرَ بْنِ الْخَطَّابِ رضي الله عنه قَالَ</a:t>
            </a:r>
            <a:r>
              <a:rPr lang="en-US" sz="3200" dirty="0">
                <a:latin typeface="Arial" panose="020B0604020202020204" pitchFamily="34" charset="0"/>
                <a:cs typeface="Arial" panose="020B0604020202020204" pitchFamily="34" charset="0"/>
              </a:rPr>
              <a:t>: "</a:t>
            </a:r>
            <a:r>
              <a:rPr lang="ar-SA" sz="3200" b="1" dirty="0">
                <a:latin typeface="Arial" panose="020B0604020202020204" pitchFamily="34" charset="0"/>
                <a:cs typeface="Arial" panose="020B0604020202020204" pitchFamily="34" charset="0"/>
              </a:rPr>
              <a:t>أَنْ تُؤْمِنَ بِاللَّهِ، وَمَلَائِكَتِهِ، وَكُتُبِهِ، وَرُسُلِهِ، وَالْيَوْمِ الآخِرِ، وَتُؤْمِنَ بِالْقَدَرِ خَيْرِهِ وَشَرِّهِ</a:t>
            </a:r>
            <a:r>
              <a:rPr lang="en-US" sz="3200" b="1" dirty="0">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 </a:t>
            </a:r>
            <a:r>
              <a:rPr lang="ar-SA" sz="3200" i="1" dirty="0">
                <a:latin typeface="Arial" panose="020B0604020202020204" pitchFamily="34" charset="0"/>
                <a:cs typeface="Arial" panose="020B0604020202020204" pitchFamily="34" charset="0"/>
              </a:rPr>
              <a:t>(رواه مسلم)</a:t>
            </a:r>
            <a:endParaRPr lang="en-US" sz="3200" dirty="0">
              <a:latin typeface="Arial" panose="020B0604020202020204" pitchFamily="34" charset="0"/>
              <a:cs typeface="Arial" panose="020B0604020202020204" pitchFamily="34" charset="0"/>
            </a:endParaRPr>
          </a:p>
          <a:p>
            <a:pPr marL="0" indent="0" algn="just" rtl="1">
              <a:buNone/>
            </a:pPr>
            <a:r>
              <a:rPr lang="ar-SA" sz="3200" b="1" dirty="0">
                <a:latin typeface="Arial" panose="020B0604020202020204" pitchFamily="34" charset="0"/>
                <a:cs typeface="Arial" panose="020B0604020202020204" pitchFamily="34" charset="0"/>
              </a:rPr>
              <a:t>ترجمه</a:t>
            </a:r>
            <a:r>
              <a:rPr lang="en-US" sz="3200" b="1" dirty="0">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 </a:t>
            </a:r>
            <a:r>
              <a:rPr lang="ar-SA" sz="3200" dirty="0">
                <a:latin typeface="Arial" panose="020B0604020202020204" pitchFamily="34" charset="0"/>
                <a:cs typeface="Arial" panose="020B0604020202020204" pitchFamily="34" charset="0"/>
              </a:rPr>
              <a:t>ایمان یعنی این‌که به الله، فرشتگان او، کتاب‌های او، پیامبران او، روز قیامت و تقدیر (خیر و شر آن) ایمان داشته باشی</a:t>
            </a:r>
            <a:r>
              <a:rPr lang="en-US" dirty="0"/>
              <a:t>.</a:t>
            </a:r>
          </a:p>
        </p:txBody>
      </p:sp>
    </p:spTree>
    <p:extLst>
      <p:ext uri="{BB962C8B-B14F-4D97-AF65-F5344CB8AC3E}">
        <p14:creationId xmlns:p14="http://schemas.microsoft.com/office/powerpoint/2010/main" val="453375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190" y="89084"/>
            <a:ext cx="8911687" cy="1280890"/>
          </a:xfrm>
        </p:spPr>
        <p:txBody>
          <a:bodyPr>
            <a:normAutofit/>
          </a:bodyPr>
          <a:lstStyle/>
          <a:p>
            <a:pPr algn="ctr" rtl="1"/>
            <a:r>
              <a:rPr lang="prs-AF" sz="4400" b="1" dirty="0">
                <a:solidFill>
                  <a:srgbClr val="FF0000"/>
                </a:solidFill>
                <a:latin typeface="Arial" panose="020B0604020202020204" pitchFamily="34" charset="0"/>
                <a:cs typeface="Arial" panose="020B0604020202020204" pitchFamily="34" charset="0"/>
              </a:rPr>
              <a:t>۱- </a:t>
            </a:r>
            <a:r>
              <a:rPr lang="ar-SA" sz="4400" b="1" dirty="0">
                <a:solidFill>
                  <a:srgbClr val="FF0000"/>
                </a:solidFill>
                <a:latin typeface="Arial" panose="020B0604020202020204" pitchFamily="34" charset="0"/>
                <a:cs typeface="Arial" panose="020B0604020202020204" pitchFamily="34" charset="0"/>
              </a:rPr>
              <a:t>ایمان به الله تعالی</a:t>
            </a:r>
            <a:endParaRPr lang="en-US" sz="44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US"/>
          </a:p>
        </p:txBody>
      </p:sp>
      <p:pic>
        <p:nvPicPr>
          <p:cNvPr id="4098" name="Picture 2" descr="ایمان به خداوند🤲 #الله #انگیزشی #خدا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638" y="1148861"/>
            <a:ext cx="12007362" cy="6043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504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446" y="298937"/>
            <a:ext cx="11658600" cy="6418385"/>
          </a:xfrm>
        </p:spPr>
        <p:txBody>
          <a:bodyPr>
            <a:normAutofit/>
          </a:bodyPr>
          <a:lstStyle/>
          <a:p>
            <a:pPr marL="0" indent="0" algn="r" rtl="1">
              <a:buNone/>
            </a:pPr>
            <a:r>
              <a:rPr lang="ar-SA" sz="2000" b="1" dirty="0">
                <a:solidFill>
                  <a:srgbClr val="FF0000"/>
                </a:solidFill>
                <a:latin typeface="Arial" panose="020B0604020202020204" pitchFamily="34" charset="0"/>
                <a:cs typeface="Arial" panose="020B0604020202020204" pitchFamily="34" charset="0"/>
              </a:rPr>
              <a:t>الف) مفهوم ایمان به الله</a:t>
            </a:r>
            <a:endParaRPr lang="en-US" sz="2000" b="1" dirty="0">
              <a:solidFill>
                <a:srgbClr val="FF0000"/>
              </a:solidFill>
              <a:latin typeface="Arial" panose="020B0604020202020204" pitchFamily="34" charset="0"/>
              <a:cs typeface="Arial" panose="020B0604020202020204" pitchFamily="34" charset="0"/>
            </a:endParaRPr>
          </a:p>
          <a:p>
            <a:pPr marL="0" indent="0" algn="r" rtl="1">
              <a:buNone/>
            </a:pPr>
            <a:r>
              <a:rPr lang="ar-SA" sz="2000" dirty="0">
                <a:latin typeface="Arial" panose="020B0604020202020204" pitchFamily="34" charset="0"/>
                <a:cs typeface="Arial" panose="020B0604020202020204" pitchFamily="34" charset="0"/>
              </a:rPr>
              <a:t>ایمان به الله یعنی باور داشتن به وجود الله، یگانگی او، و این‌که تنها او مستحق عبادت است</a:t>
            </a:r>
            <a:r>
              <a:rPr lang="en-US" sz="2000" dirty="0">
                <a:latin typeface="Arial" panose="020B0604020202020204" pitchFamily="34" charset="0"/>
                <a:cs typeface="Arial" panose="020B0604020202020204" pitchFamily="34" charset="0"/>
              </a:rPr>
              <a:t>.</a:t>
            </a:r>
          </a:p>
          <a:p>
            <a:pPr marL="0" indent="0" algn="r" rtl="1">
              <a:buNone/>
            </a:pPr>
            <a:r>
              <a:rPr lang="ar-SA" sz="2000" b="1" dirty="0">
                <a:solidFill>
                  <a:srgbClr val="FF0000"/>
                </a:solidFill>
                <a:latin typeface="Arial" panose="020B0604020202020204" pitchFamily="34" charset="0"/>
                <a:cs typeface="Arial" panose="020B0604020202020204" pitchFamily="34" charset="0"/>
              </a:rPr>
              <a:t>ب) بخش‌های ایمان به الله</a:t>
            </a:r>
            <a:endParaRPr lang="en-US" sz="2000" b="1" dirty="0">
              <a:solidFill>
                <a:srgbClr val="FF0000"/>
              </a:solidFill>
              <a:latin typeface="Arial" panose="020B0604020202020204" pitchFamily="34" charset="0"/>
              <a:cs typeface="Arial" panose="020B0604020202020204" pitchFamily="34" charset="0"/>
            </a:endParaRPr>
          </a:p>
          <a:p>
            <a:pPr marL="0" indent="0" algn="r" rtl="1">
              <a:buNone/>
            </a:pPr>
            <a:r>
              <a:rPr lang="ar-SA" sz="2000" dirty="0">
                <a:latin typeface="Arial" panose="020B0604020202020204" pitchFamily="34" charset="0"/>
                <a:cs typeface="Arial" panose="020B0604020202020204" pitchFamily="34" charset="0"/>
              </a:rPr>
              <a:t>ایمان به الله شامل سه بخش است</a:t>
            </a:r>
            <a:r>
              <a:rPr lang="en-US" sz="2000" dirty="0">
                <a:latin typeface="Arial" panose="020B0604020202020204" pitchFamily="34" charset="0"/>
                <a:cs typeface="Arial" panose="020B0604020202020204" pitchFamily="34" charset="0"/>
              </a:rPr>
              <a:t>:</a:t>
            </a:r>
          </a:p>
          <a:p>
            <a:pPr marL="0" lvl="0" indent="0" algn="r" rtl="1">
              <a:buNone/>
            </a:pPr>
            <a:r>
              <a:rPr lang="ar-SA" sz="2000" b="1" dirty="0">
                <a:solidFill>
                  <a:srgbClr val="0070C0"/>
                </a:solidFill>
                <a:latin typeface="Arial" panose="020B0604020202020204" pitchFamily="34" charset="0"/>
                <a:cs typeface="Arial" panose="020B0604020202020204" pitchFamily="34" charset="0"/>
              </a:rPr>
              <a:t>توحید ربوبیت (توحید در خالقیت و تدبیر امور)</a:t>
            </a:r>
            <a:endParaRPr lang="en-US" sz="2000" dirty="0">
              <a:solidFill>
                <a:srgbClr val="0070C0"/>
              </a:solidFill>
              <a:latin typeface="Arial" panose="020B0604020202020204" pitchFamily="34" charset="0"/>
              <a:cs typeface="Arial" panose="020B0604020202020204" pitchFamily="34" charset="0"/>
            </a:endParaRPr>
          </a:p>
          <a:p>
            <a:pPr marL="0" indent="0" algn="r" rtl="1">
              <a:buNone/>
            </a:pPr>
            <a:r>
              <a:rPr lang="ar-SA" sz="2000" dirty="0">
                <a:latin typeface="Arial" panose="020B0604020202020204" pitchFamily="34" charset="0"/>
                <a:cs typeface="Arial" panose="020B0604020202020204" pitchFamily="34" charset="0"/>
              </a:rPr>
              <a:t>یعنی باور کنیم که الله خالق، رازق، مدبر و مالک مطلق جهان است</a:t>
            </a:r>
            <a:r>
              <a:rPr lang="en-US" sz="2000" dirty="0">
                <a:latin typeface="Arial" panose="020B0604020202020204" pitchFamily="34" charset="0"/>
                <a:cs typeface="Arial" panose="020B0604020202020204" pitchFamily="34" charset="0"/>
              </a:rPr>
              <a:t>. </a:t>
            </a:r>
            <a:r>
              <a:rPr lang="ar-SA" sz="2000" b="1" dirty="0">
                <a:latin typeface="Arial" panose="020B0604020202020204" pitchFamily="34" charset="0"/>
                <a:cs typeface="Arial" panose="020B0604020202020204" pitchFamily="34" charset="0"/>
              </a:rPr>
              <a:t>الله متعال میفرماید: ﴿ اللَّهُ خَالِقُ كُلِّ شَيْءٍ وَهُوَ عَلَىٰ كُلِّ شَيْءٍ وَكِيلٌ ﴾</a:t>
            </a:r>
            <a:r>
              <a:rPr lang="ar-SA" sz="2000" dirty="0">
                <a:latin typeface="Arial" panose="020B0604020202020204" pitchFamily="34" charset="0"/>
                <a:cs typeface="Arial" panose="020B0604020202020204" pitchFamily="34" charset="0"/>
              </a:rPr>
              <a:t> </a:t>
            </a:r>
            <a:r>
              <a:rPr lang="ar-SA" sz="2000" i="1" dirty="0">
                <a:latin typeface="Arial" panose="020B0604020202020204" pitchFamily="34" charset="0"/>
                <a:cs typeface="Arial" panose="020B0604020202020204" pitchFamily="34" charset="0"/>
              </a:rPr>
              <a:t>(الزمر: </a:t>
            </a:r>
            <a:r>
              <a:rPr lang="fa-IR" sz="2000" i="1"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0" indent="0" algn="r" rtl="1">
              <a:buNone/>
            </a:pPr>
            <a:r>
              <a:rPr lang="ar-SA" sz="2000" b="1" dirty="0">
                <a:latin typeface="Arial" panose="020B0604020202020204" pitchFamily="34" charset="0"/>
                <a:cs typeface="Arial" panose="020B0604020202020204" pitchFamily="34" charset="0"/>
              </a:rPr>
              <a:t>ترجمه</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ar-SA" sz="2000" dirty="0">
                <a:latin typeface="Arial" panose="020B0604020202020204" pitchFamily="34" charset="0"/>
                <a:cs typeface="Arial" panose="020B0604020202020204" pitchFamily="34" charset="0"/>
              </a:rPr>
              <a:t>الله خالق همه چیز است و او بر همه چیز نگهبان است</a:t>
            </a:r>
            <a:r>
              <a:rPr lang="en-US" sz="2000" dirty="0">
                <a:latin typeface="Arial" panose="020B0604020202020204" pitchFamily="34" charset="0"/>
                <a:cs typeface="Arial" panose="020B0604020202020204" pitchFamily="34" charset="0"/>
              </a:rPr>
              <a:t>.</a:t>
            </a:r>
          </a:p>
          <a:p>
            <a:pPr marL="0" lvl="0" indent="0" algn="r" rtl="1">
              <a:buNone/>
            </a:pPr>
            <a:r>
              <a:rPr lang="ar-SA" sz="2000" b="1" dirty="0">
                <a:solidFill>
                  <a:srgbClr val="0070C0"/>
                </a:solidFill>
                <a:latin typeface="Arial" panose="020B0604020202020204" pitchFamily="34" charset="0"/>
                <a:cs typeface="Arial" panose="020B0604020202020204" pitchFamily="34" charset="0"/>
              </a:rPr>
              <a:t>توحید الوهیت (توحید در عبادت)</a:t>
            </a:r>
            <a:endParaRPr lang="en-US" sz="2000" dirty="0">
              <a:solidFill>
                <a:srgbClr val="0070C0"/>
              </a:solidFill>
              <a:latin typeface="Arial" panose="020B0604020202020204" pitchFamily="34" charset="0"/>
              <a:cs typeface="Arial" panose="020B0604020202020204" pitchFamily="34" charset="0"/>
            </a:endParaRPr>
          </a:p>
          <a:p>
            <a:pPr marL="0" indent="0" algn="r" rtl="1">
              <a:buNone/>
            </a:pPr>
            <a:r>
              <a:rPr lang="ar-SA" sz="2000" dirty="0">
                <a:latin typeface="Arial" panose="020B0604020202020204" pitchFamily="34" charset="0"/>
                <a:cs typeface="Arial" panose="020B0604020202020204" pitchFamily="34" charset="0"/>
              </a:rPr>
              <a:t>یعنی تنها الله را بپرستیم و هیچ شریکی برای او قائل نشویم</a:t>
            </a:r>
            <a:r>
              <a:rPr lang="en-US" sz="2000" dirty="0">
                <a:latin typeface="Arial" panose="020B0604020202020204" pitchFamily="34" charset="0"/>
                <a:cs typeface="Arial" panose="020B0604020202020204" pitchFamily="34" charset="0"/>
              </a:rPr>
              <a:t>.</a:t>
            </a:r>
            <a:r>
              <a:rPr lang="ar-SA" sz="2000" b="1" dirty="0">
                <a:latin typeface="Arial" panose="020B0604020202020204" pitchFamily="34" charset="0"/>
                <a:cs typeface="Arial" panose="020B0604020202020204" pitchFamily="34" charset="0"/>
              </a:rPr>
              <a:t>الله متعال میفرماید:</a:t>
            </a:r>
            <a:r>
              <a:rPr lang="ar-SA" sz="2000" dirty="0">
                <a:latin typeface="Arial" panose="020B0604020202020204" pitchFamily="34" charset="0"/>
                <a:cs typeface="Arial" panose="020B0604020202020204" pitchFamily="34" charset="0"/>
              </a:rPr>
              <a:t> </a:t>
            </a:r>
            <a:r>
              <a:rPr lang="ar-SA" sz="2000" b="1" dirty="0">
                <a:latin typeface="Arial" panose="020B0604020202020204" pitchFamily="34" charset="0"/>
                <a:cs typeface="Arial" panose="020B0604020202020204" pitchFamily="34" charset="0"/>
              </a:rPr>
              <a:t>﴿ وَمَا خَلَقْتُ الْجِنَّ وَالْإِنسَ إِلَّا لِيَعْبُدُونِ ﴾</a:t>
            </a:r>
            <a:r>
              <a:rPr lang="ar-SA" sz="2000" dirty="0">
                <a:latin typeface="Arial" panose="020B0604020202020204" pitchFamily="34" charset="0"/>
                <a:cs typeface="Arial" panose="020B0604020202020204" pitchFamily="34" charset="0"/>
              </a:rPr>
              <a:t> </a:t>
            </a:r>
            <a:r>
              <a:rPr lang="ar-SA" sz="2000" i="1" dirty="0">
                <a:latin typeface="Arial" panose="020B0604020202020204" pitchFamily="34" charset="0"/>
                <a:cs typeface="Arial" panose="020B0604020202020204" pitchFamily="34" charset="0"/>
              </a:rPr>
              <a:t>(الذاریات: </a:t>
            </a:r>
            <a:r>
              <a:rPr lang="fa-IR" sz="2000" i="1" dirty="0">
                <a:latin typeface="Arial" panose="020B0604020202020204" pitchFamily="34" charset="0"/>
                <a:cs typeface="Arial" panose="020B0604020202020204" pitchFamily="34" charset="0"/>
              </a:rPr>
              <a:t>۵۶</a:t>
            </a:r>
            <a:r>
              <a:rPr lang="ar-SA" sz="2000" i="1" dirty="0">
                <a:latin typeface="Arial" panose="020B0604020202020204" pitchFamily="34" charset="0"/>
                <a:cs typeface="Arial" panose="020B0604020202020204" pitchFamily="34" charset="0"/>
              </a:rPr>
              <a:t>)</a:t>
            </a:r>
            <a:br>
              <a:rPr lang="en-US" sz="2000" dirty="0">
                <a:latin typeface="Arial" panose="020B0604020202020204" pitchFamily="34" charset="0"/>
                <a:cs typeface="Arial" panose="020B0604020202020204" pitchFamily="34" charset="0"/>
              </a:rPr>
            </a:br>
            <a:r>
              <a:rPr lang="ar-SA" sz="2000" b="1" dirty="0">
                <a:latin typeface="Arial" panose="020B0604020202020204" pitchFamily="34" charset="0"/>
                <a:cs typeface="Arial" panose="020B0604020202020204" pitchFamily="34" charset="0"/>
              </a:rPr>
              <a:t>ترجمه</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ar-SA" sz="2000" dirty="0">
                <a:latin typeface="Arial" panose="020B0604020202020204" pitchFamily="34" charset="0"/>
                <a:cs typeface="Arial" panose="020B0604020202020204" pitchFamily="34" charset="0"/>
              </a:rPr>
              <a:t>و من جن و انس را نیافریدم مگر برای آنکه مرا عبادت کنند</a:t>
            </a:r>
            <a:r>
              <a:rPr lang="en-US" sz="2000" dirty="0">
                <a:latin typeface="Arial" panose="020B0604020202020204" pitchFamily="34" charset="0"/>
                <a:cs typeface="Arial" panose="020B0604020202020204" pitchFamily="34" charset="0"/>
              </a:rPr>
              <a:t>.</a:t>
            </a:r>
          </a:p>
          <a:p>
            <a:pPr marL="0" lvl="0" indent="0" algn="r" rtl="1">
              <a:buNone/>
            </a:pPr>
            <a:r>
              <a:rPr lang="ar-SA" sz="2000" b="1" dirty="0">
                <a:solidFill>
                  <a:srgbClr val="0070C0"/>
                </a:solidFill>
                <a:latin typeface="Arial" panose="020B0604020202020204" pitchFamily="34" charset="0"/>
                <a:cs typeface="Arial" panose="020B0604020202020204" pitchFamily="34" charset="0"/>
              </a:rPr>
              <a:t>توحید اسماء و صفات (شناخت و پذیرش صفات الله)</a:t>
            </a:r>
            <a:endParaRPr lang="en-US" sz="2000" dirty="0">
              <a:solidFill>
                <a:srgbClr val="0070C0"/>
              </a:solidFill>
              <a:latin typeface="Arial" panose="020B0604020202020204" pitchFamily="34" charset="0"/>
              <a:cs typeface="Arial" panose="020B0604020202020204" pitchFamily="34" charset="0"/>
            </a:endParaRPr>
          </a:p>
          <a:p>
            <a:pPr marL="0" indent="0" algn="r" rtl="1">
              <a:buNone/>
            </a:pPr>
            <a:r>
              <a:rPr lang="ar-SA" sz="2000" dirty="0">
                <a:latin typeface="Arial" panose="020B0604020202020204" pitchFamily="34" charset="0"/>
                <a:cs typeface="Arial" panose="020B0604020202020204" pitchFamily="34" charset="0"/>
              </a:rPr>
              <a:t>یعنی الله دارای صفات کمال است و هیچ صفت نقصی در او نیست</a:t>
            </a:r>
            <a:r>
              <a:rPr lang="en-US" sz="2000" dirty="0">
                <a:latin typeface="Arial" panose="020B0604020202020204" pitchFamily="34" charset="0"/>
                <a:cs typeface="Arial" panose="020B0604020202020204" pitchFamily="34" charset="0"/>
              </a:rPr>
              <a:t>. </a:t>
            </a:r>
            <a:r>
              <a:rPr lang="ar-SA" sz="2000" b="1" dirty="0">
                <a:latin typeface="Arial" panose="020B0604020202020204" pitchFamily="34" charset="0"/>
                <a:cs typeface="Arial" panose="020B0604020202020204" pitchFamily="34" charset="0"/>
              </a:rPr>
              <a:t>الله متعال میفرماید:</a:t>
            </a:r>
            <a:r>
              <a:rPr lang="ar-SA" sz="2000" dirty="0">
                <a:latin typeface="Arial" panose="020B0604020202020204" pitchFamily="34" charset="0"/>
                <a:cs typeface="Arial" panose="020B0604020202020204" pitchFamily="34" charset="0"/>
              </a:rPr>
              <a:t> </a:t>
            </a:r>
            <a:r>
              <a:rPr lang="ar-SA" sz="2000" b="1" dirty="0">
                <a:latin typeface="Arial" panose="020B0604020202020204" pitchFamily="34" charset="0"/>
                <a:cs typeface="Arial" panose="020B0604020202020204" pitchFamily="34" charset="0"/>
              </a:rPr>
              <a:t>﴿ وَلِلَّهِ الْأَسْمَاءُ الْحُسْنَىٰ فَادْعُوهُ بِهَا ﴾</a:t>
            </a:r>
            <a:r>
              <a:rPr lang="ar-SA" sz="2000" dirty="0">
                <a:latin typeface="Arial" panose="020B0604020202020204" pitchFamily="34" charset="0"/>
                <a:cs typeface="Arial" panose="020B0604020202020204" pitchFamily="34" charset="0"/>
              </a:rPr>
              <a:t> </a:t>
            </a:r>
            <a:r>
              <a:rPr lang="ar-SA" sz="2000" i="1" dirty="0">
                <a:latin typeface="Arial" panose="020B0604020202020204" pitchFamily="34" charset="0"/>
                <a:cs typeface="Arial" panose="020B0604020202020204" pitchFamily="34" charset="0"/>
              </a:rPr>
              <a:t>(الأعراف: </a:t>
            </a:r>
            <a:r>
              <a:rPr lang="fa-IR" sz="2000" i="1" dirty="0">
                <a:latin typeface="Arial" panose="020B0604020202020204" pitchFamily="34" charset="0"/>
                <a:cs typeface="Arial" panose="020B0604020202020204" pitchFamily="34" charset="0"/>
              </a:rPr>
              <a:t>۱۸۰</a:t>
            </a:r>
            <a:r>
              <a:rPr lang="ar-SA" sz="2000" i="1"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0" indent="0" algn="r" rtl="1">
              <a:buNone/>
            </a:pPr>
            <a:r>
              <a:rPr lang="ar-SA" sz="2000" i="1" dirty="0">
                <a:latin typeface="Arial" panose="020B0604020202020204" pitchFamily="34" charset="0"/>
                <a:cs typeface="Arial" panose="020B0604020202020204" pitchFamily="34" charset="0"/>
              </a:rPr>
              <a:t> </a:t>
            </a:r>
            <a:r>
              <a:rPr lang="ar-SA" sz="2000" b="1" dirty="0">
                <a:latin typeface="Arial" panose="020B0604020202020204" pitchFamily="34" charset="0"/>
                <a:cs typeface="Arial" panose="020B0604020202020204" pitchFamily="34" charset="0"/>
              </a:rPr>
              <a:t>ترجمه</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ar-SA" sz="2000" dirty="0">
                <a:latin typeface="Arial" panose="020B0604020202020204" pitchFamily="34" charset="0"/>
                <a:cs typeface="Arial" panose="020B0604020202020204" pitchFamily="34" charset="0"/>
              </a:rPr>
              <a:t>و برای الله نام‌های نیکوست، پس او را به آن‌ها بخوانید</a:t>
            </a:r>
            <a:r>
              <a:rPr lang="en-US"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8422463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113</TotalTime>
  <Words>2256</Words>
  <Application>Microsoft Office PowerPoint</Application>
  <PresentationFormat>Widescreen</PresentationFormat>
  <Paragraphs>89</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Century Gothic</vt:lpstr>
      <vt:lpstr>hvhvArial</vt:lpstr>
      <vt:lpstr>Times New Roman</vt:lpstr>
      <vt:lpstr>Wingdings</vt:lpstr>
      <vt:lpstr>Wingdings 3</vt:lpstr>
      <vt:lpstr>ایمArial</vt:lpstr>
      <vt:lpstr>Wisp</vt:lpstr>
      <vt:lpstr>PowerPoint Presentation</vt:lpstr>
      <vt:lpstr>PowerPoint Presentation</vt:lpstr>
      <vt:lpstr>مقدمه</vt:lpstr>
      <vt:lpstr>ایمان</vt:lpstr>
      <vt:lpstr>تعریف ایمان</vt:lpstr>
      <vt:lpstr>ارکان ایمان</vt:lpstr>
      <vt:lpstr>PowerPoint Presentation</vt:lpstr>
      <vt:lpstr>۱- ایمان به الله تعالی</vt:lpstr>
      <vt:lpstr>PowerPoint Presentation</vt:lpstr>
      <vt:lpstr>۲- ایمان فرشتگان</vt:lpstr>
      <vt:lpstr>PowerPoint Presentation</vt:lpstr>
      <vt:lpstr>۳- ایمان به کتاب‌های آسمانی</vt:lpstr>
      <vt:lpstr>PowerPoint Presentation</vt:lpstr>
      <vt:lpstr>PowerPoint Presentation</vt:lpstr>
      <vt:lpstr>۴. ایمان به پیامبران</vt:lpstr>
      <vt:lpstr>PowerPoint Presentation</vt:lpstr>
      <vt:lpstr>ایمان به پیامبران شامل چهار اصل است:</vt:lpstr>
      <vt:lpstr>۵- ایمان به روز قیامت و زنده شدن بعد از مرگ </vt:lpstr>
      <vt:lpstr>PowerPoint Presentation</vt:lpstr>
      <vt:lpstr>PowerPoint Presentation</vt:lpstr>
      <vt:lpstr>PowerPoint Presentation</vt:lpstr>
      <vt:lpstr>۶- ایمان به قضا و قدر</vt:lpstr>
      <vt:lpstr>تعریف قضا و قدر</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ALI</cp:lastModifiedBy>
  <cp:revision>11</cp:revision>
  <dcterms:created xsi:type="dcterms:W3CDTF">2025-02-23T05:08:49Z</dcterms:created>
  <dcterms:modified xsi:type="dcterms:W3CDTF">2025-02-23T13:34:48Z</dcterms:modified>
</cp:coreProperties>
</file>